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3.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4.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1"/>
  </p:notesMasterIdLst>
  <p:handoutMasterIdLst>
    <p:handoutMasterId r:id="rId52"/>
  </p:handoutMasterIdLst>
  <p:sldIdLst>
    <p:sldId id="274" r:id="rId2"/>
    <p:sldId id="376" r:id="rId3"/>
    <p:sldId id="380" r:id="rId4"/>
    <p:sldId id="381" r:id="rId5"/>
    <p:sldId id="382" r:id="rId6"/>
    <p:sldId id="426" r:id="rId7"/>
    <p:sldId id="427" r:id="rId8"/>
    <p:sldId id="428" r:id="rId9"/>
    <p:sldId id="414" r:id="rId10"/>
    <p:sldId id="383" r:id="rId11"/>
    <p:sldId id="384" r:id="rId12"/>
    <p:sldId id="385" r:id="rId13"/>
    <p:sldId id="388" r:id="rId14"/>
    <p:sldId id="389" r:id="rId15"/>
    <p:sldId id="390" r:id="rId16"/>
    <p:sldId id="391" r:id="rId17"/>
    <p:sldId id="392" r:id="rId18"/>
    <p:sldId id="393" r:id="rId19"/>
    <p:sldId id="397" r:id="rId20"/>
    <p:sldId id="398" r:id="rId21"/>
    <p:sldId id="399" r:id="rId22"/>
    <p:sldId id="400" r:id="rId23"/>
    <p:sldId id="401" r:id="rId24"/>
    <p:sldId id="402" r:id="rId25"/>
    <p:sldId id="418" r:id="rId26"/>
    <p:sldId id="419" r:id="rId27"/>
    <p:sldId id="420" r:id="rId28"/>
    <p:sldId id="421" r:id="rId29"/>
    <p:sldId id="422" r:id="rId30"/>
    <p:sldId id="416" r:id="rId31"/>
    <p:sldId id="405" r:id="rId32"/>
    <p:sldId id="406" r:id="rId33"/>
    <p:sldId id="407" r:id="rId34"/>
    <p:sldId id="408" r:id="rId35"/>
    <p:sldId id="409" r:id="rId36"/>
    <p:sldId id="410" r:id="rId37"/>
    <p:sldId id="411" r:id="rId38"/>
    <p:sldId id="412" r:id="rId39"/>
    <p:sldId id="413" r:id="rId40"/>
    <p:sldId id="423" r:id="rId41"/>
    <p:sldId id="424" r:id="rId42"/>
    <p:sldId id="425" r:id="rId43"/>
    <p:sldId id="379" r:id="rId44"/>
    <p:sldId id="369" r:id="rId45"/>
    <p:sldId id="368" r:id="rId46"/>
    <p:sldId id="371" r:id="rId47"/>
    <p:sldId id="373" r:id="rId48"/>
    <p:sldId id="375" r:id="rId49"/>
    <p:sldId id="293" r:id="rId5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2">
          <p15:clr>
            <a:srgbClr val="A4A3A4"/>
          </p15:clr>
        </p15:guide>
        <p15:guide id="2" orient="horz" pos="2870">
          <p15:clr>
            <a:srgbClr val="A4A3A4"/>
          </p15:clr>
        </p15:guide>
        <p15:guide id="3" orient="horz" pos="547">
          <p15:clr>
            <a:srgbClr val="A4A3A4"/>
          </p15:clr>
        </p15:guide>
        <p15:guide id="4" orient="horz" pos="725">
          <p15:clr>
            <a:srgbClr val="A4A3A4"/>
          </p15:clr>
        </p15:guide>
        <p15:guide id="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0066"/>
    <a:srgbClr val="EC881D"/>
    <a:srgbClr val="2C4CFF"/>
    <a:srgbClr val="FFFFFF"/>
    <a:srgbClr val="5F6062"/>
    <a:srgbClr val="0079DB"/>
    <a:srgbClr val="DC7B1F"/>
    <a:srgbClr val="000000"/>
    <a:srgbClr val="231F20"/>
    <a:srgbClr val="D8D8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31"/>
    <p:restoredTop sz="78229" autoAdjust="0"/>
  </p:normalViewPr>
  <p:slideViewPr>
    <p:cSldViewPr snapToGrid="0">
      <p:cViewPr varScale="1">
        <p:scale>
          <a:sx n="123" d="100"/>
          <a:sy n="123" d="100"/>
        </p:scale>
        <p:origin x="1208" y="176"/>
      </p:cViewPr>
      <p:guideLst>
        <p:guide orient="horz" pos="102"/>
        <p:guide orient="horz" pos="2870"/>
        <p:guide orient="horz" pos="547"/>
        <p:guide orient="horz" pos="725"/>
        <p:guide/>
      </p:guideLst>
    </p:cSldViewPr>
  </p:slideViewPr>
  <p:notesTextViewPr>
    <p:cViewPr>
      <p:scale>
        <a:sx n="114" d="100"/>
        <a:sy n="114" d="100"/>
      </p:scale>
      <p:origin x="0" y="0"/>
    </p:cViewPr>
  </p:notesTextViewPr>
  <p:sorterViewPr>
    <p:cViewPr>
      <p:scale>
        <a:sx n="125" d="100"/>
        <a:sy n="125" d="100"/>
      </p:scale>
      <p:origin x="0" y="0"/>
    </p:cViewPr>
  </p:sorterViewPr>
  <p:notesViewPr>
    <p:cSldViewPr snapToGrid="0">
      <p:cViewPr>
        <p:scale>
          <a:sx n="140" d="100"/>
          <a:sy n="140" d="100"/>
        </p:scale>
        <p:origin x="1552" y="-228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_rels/data1.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image" Target="../media/image4.jpg"/><Relationship Id="rId3" Type="http://schemas.openxmlformats.org/officeDocument/2006/relationships/image" Target="../media/image5.jpg"/></Relationships>
</file>

<file path=ppt/diagrams/_rels/drawing1.xml.rels><?xml version="1.0" encoding="UTF-8" standalone="yes"?>
<Relationships xmlns="http://schemas.openxmlformats.org/package/2006/relationships"><Relationship Id="rId1" Type="http://schemas.openxmlformats.org/officeDocument/2006/relationships/image" Target="../media/image3.jpg"/><Relationship Id="rId2" Type="http://schemas.openxmlformats.org/officeDocument/2006/relationships/image" Target="../media/image4.jpg"/><Relationship Id="rId3" Type="http://schemas.openxmlformats.org/officeDocument/2006/relationships/image" Target="../media/image5.jp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7B663C-897D-FF43-A670-E242A3EF009A}" type="doc">
      <dgm:prSet loTypeId="urn:microsoft.com/office/officeart/2008/layout/PictureLineup" loCatId="" qsTypeId="urn:microsoft.com/office/officeart/2005/8/quickstyle/simple4" qsCatId="simple" csTypeId="urn:microsoft.com/office/officeart/2005/8/colors/accent2_2" csCatId="accent2" phldr="1"/>
      <dgm:spPr/>
      <dgm:t>
        <a:bodyPr/>
        <a:lstStyle/>
        <a:p>
          <a:endParaRPr lang="en-US"/>
        </a:p>
      </dgm:t>
    </dgm:pt>
    <dgm:pt modelId="{D5D808C1-637C-694A-9E7B-380CFB054AEE}">
      <dgm:prSet phldrT="[Text]"/>
      <dgm:spPr/>
      <dgm:t>
        <a:bodyPr/>
        <a:lstStyle/>
        <a:p>
          <a:r>
            <a:rPr lang="en-US" dirty="0" smtClean="0"/>
            <a:t>Human</a:t>
          </a:r>
          <a:endParaRPr lang="en-US" dirty="0"/>
        </a:p>
      </dgm:t>
    </dgm:pt>
    <dgm:pt modelId="{E85A6E30-3F3B-BC4B-89A6-F61E5FE39B61}" type="parTrans" cxnId="{686930F9-9244-B643-8A6A-40D5034FEC19}">
      <dgm:prSet/>
      <dgm:spPr/>
      <dgm:t>
        <a:bodyPr/>
        <a:lstStyle/>
        <a:p>
          <a:endParaRPr lang="en-US"/>
        </a:p>
      </dgm:t>
    </dgm:pt>
    <dgm:pt modelId="{0AE85DFE-C278-6B44-8829-7DD9CCDF671C}" type="sibTrans" cxnId="{686930F9-9244-B643-8A6A-40D5034FEC19}">
      <dgm:prSet/>
      <dgm:spPr/>
      <dgm:t>
        <a:bodyPr/>
        <a:lstStyle/>
        <a:p>
          <a:endParaRPr lang="en-US"/>
        </a:p>
      </dgm:t>
    </dgm:pt>
    <dgm:pt modelId="{EB19A22E-CB88-B642-8985-452D959B4EAB}">
      <dgm:prSet phldrT="[Text]"/>
      <dgm:spPr/>
      <dgm:t>
        <a:bodyPr/>
        <a:lstStyle/>
        <a:p>
          <a:r>
            <a:rPr lang="en-US" dirty="0" smtClean="0"/>
            <a:t>DJ</a:t>
          </a:r>
          <a:endParaRPr lang="en-US" dirty="0"/>
        </a:p>
      </dgm:t>
    </dgm:pt>
    <dgm:pt modelId="{5D7F7D7C-5265-6545-A07B-5493635C1EEE}" type="parTrans" cxnId="{618A8216-A98B-894B-A8B5-51C68FED0A4B}">
      <dgm:prSet/>
      <dgm:spPr/>
      <dgm:t>
        <a:bodyPr/>
        <a:lstStyle/>
        <a:p>
          <a:endParaRPr lang="en-US"/>
        </a:p>
      </dgm:t>
    </dgm:pt>
    <dgm:pt modelId="{8C9570D0-F735-5842-B782-733CB2E3C70D}" type="sibTrans" cxnId="{618A8216-A98B-894B-A8B5-51C68FED0A4B}">
      <dgm:prSet/>
      <dgm:spPr/>
      <dgm:t>
        <a:bodyPr/>
        <a:lstStyle/>
        <a:p>
          <a:endParaRPr lang="en-US"/>
        </a:p>
      </dgm:t>
    </dgm:pt>
    <dgm:pt modelId="{60F56A59-AE66-504E-8440-3C9C7BAD23D2}">
      <dgm:prSet phldrT="[Text]"/>
      <dgm:spPr/>
      <dgm:t>
        <a:bodyPr/>
        <a:lstStyle/>
        <a:p>
          <a:r>
            <a:rPr lang="en-US" dirty="0" smtClean="0"/>
            <a:t>Human + Data</a:t>
          </a:r>
          <a:endParaRPr lang="en-US" dirty="0"/>
        </a:p>
      </dgm:t>
    </dgm:pt>
    <dgm:pt modelId="{0C4235C3-3C58-3848-986D-AB67FC01567A}" type="parTrans" cxnId="{3A4923A7-F6AB-F142-9247-4833F190438A}">
      <dgm:prSet/>
      <dgm:spPr/>
      <dgm:t>
        <a:bodyPr/>
        <a:lstStyle/>
        <a:p>
          <a:endParaRPr lang="en-US"/>
        </a:p>
      </dgm:t>
    </dgm:pt>
    <dgm:pt modelId="{0CD79976-5D00-BE4E-B215-D62A3536F064}" type="sibTrans" cxnId="{3A4923A7-F6AB-F142-9247-4833F190438A}">
      <dgm:prSet/>
      <dgm:spPr/>
      <dgm:t>
        <a:bodyPr/>
        <a:lstStyle/>
        <a:p>
          <a:endParaRPr lang="en-US"/>
        </a:p>
      </dgm:t>
    </dgm:pt>
    <dgm:pt modelId="{73198BFE-8726-9647-974B-F903BAA2A43C}">
      <dgm:prSet phldrT="[Text]"/>
      <dgm:spPr/>
      <dgm:t>
        <a:bodyPr/>
        <a:lstStyle/>
        <a:p>
          <a:r>
            <a:rPr lang="en-US" dirty="0" smtClean="0"/>
            <a:t>Market Basket</a:t>
          </a:r>
          <a:endParaRPr lang="en-US" dirty="0"/>
        </a:p>
      </dgm:t>
    </dgm:pt>
    <dgm:pt modelId="{7785DEBD-E450-E34F-A788-C3CAA8C0C728}" type="parTrans" cxnId="{8CC16643-5D6D-7A46-B36F-B1E968E7E35A}">
      <dgm:prSet/>
      <dgm:spPr/>
      <dgm:t>
        <a:bodyPr/>
        <a:lstStyle/>
        <a:p>
          <a:endParaRPr lang="en-US"/>
        </a:p>
      </dgm:t>
    </dgm:pt>
    <dgm:pt modelId="{11093318-DD99-5A47-80DD-0EF21FCFBAF6}" type="sibTrans" cxnId="{8CC16643-5D6D-7A46-B36F-B1E968E7E35A}">
      <dgm:prSet/>
      <dgm:spPr/>
      <dgm:t>
        <a:bodyPr/>
        <a:lstStyle/>
        <a:p>
          <a:endParaRPr lang="en-US"/>
        </a:p>
      </dgm:t>
    </dgm:pt>
    <dgm:pt modelId="{C4097593-56D7-C94C-9F0B-DCF1D7B136C7}">
      <dgm:prSet phldrT="[Text]"/>
      <dgm:spPr/>
      <dgm:t>
        <a:bodyPr/>
        <a:lstStyle/>
        <a:p>
          <a:r>
            <a:rPr lang="en-US" dirty="0" smtClean="0"/>
            <a:t>Data + Machines</a:t>
          </a:r>
          <a:endParaRPr lang="en-US" dirty="0"/>
        </a:p>
      </dgm:t>
    </dgm:pt>
    <dgm:pt modelId="{7D49F733-7B4F-224A-8DF4-58CC58E29590}" type="parTrans" cxnId="{3BEEE8CE-418D-8542-B8EC-52799F8052CD}">
      <dgm:prSet/>
      <dgm:spPr/>
      <dgm:t>
        <a:bodyPr/>
        <a:lstStyle/>
        <a:p>
          <a:endParaRPr lang="en-US"/>
        </a:p>
      </dgm:t>
    </dgm:pt>
    <dgm:pt modelId="{83CF5D4E-4270-EA41-8643-A96E45AAD8AF}" type="sibTrans" cxnId="{3BEEE8CE-418D-8542-B8EC-52799F8052CD}">
      <dgm:prSet/>
      <dgm:spPr/>
      <dgm:t>
        <a:bodyPr/>
        <a:lstStyle/>
        <a:p>
          <a:endParaRPr lang="en-US"/>
        </a:p>
      </dgm:t>
    </dgm:pt>
    <dgm:pt modelId="{BF88F882-C212-BD4A-A238-2AB39CE65E86}">
      <dgm:prSet phldrT="[Text]"/>
      <dgm:spPr/>
      <dgm:t>
        <a:bodyPr/>
        <a:lstStyle/>
        <a:p>
          <a:r>
            <a:rPr lang="en-US" dirty="0" smtClean="0"/>
            <a:t>Librarian</a:t>
          </a:r>
          <a:endParaRPr lang="en-US" dirty="0"/>
        </a:p>
      </dgm:t>
    </dgm:pt>
    <dgm:pt modelId="{9EB7A255-5B53-E14C-82CB-9C5EC3154E46}" type="parTrans" cxnId="{46914AAA-1BB7-BE4F-9A3F-478FAE66A9E3}">
      <dgm:prSet/>
      <dgm:spPr/>
      <dgm:t>
        <a:bodyPr/>
        <a:lstStyle/>
        <a:p>
          <a:endParaRPr lang="en-US"/>
        </a:p>
      </dgm:t>
    </dgm:pt>
    <dgm:pt modelId="{FCB6639D-9FB9-A14F-B5BC-8AAFAFAB7851}" type="sibTrans" cxnId="{46914AAA-1BB7-BE4F-9A3F-478FAE66A9E3}">
      <dgm:prSet/>
      <dgm:spPr/>
      <dgm:t>
        <a:bodyPr/>
        <a:lstStyle/>
        <a:p>
          <a:endParaRPr lang="en-US"/>
        </a:p>
      </dgm:t>
    </dgm:pt>
    <dgm:pt modelId="{42C29E18-A1F4-A548-A5FD-B818BE792A6D}">
      <dgm:prSet phldrT="[Text]"/>
      <dgm:spPr/>
      <dgm:t>
        <a:bodyPr/>
        <a:lstStyle/>
        <a:p>
          <a:r>
            <a:rPr lang="en-US" dirty="0" smtClean="0"/>
            <a:t>Sommelier</a:t>
          </a:r>
          <a:endParaRPr lang="en-US" dirty="0"/>
        </a:p>
      </dgm:t>
    </dgm:pt>
    <dgm:pt modelId="{F03ED1B0-DBA6-D646-87B2-FB5C2CAF8143}" type="parTrans" cxnId="{2FD1CB50-4408-DB4B-9B85-923CC0AB3565}">
      <dgm:prSet/>
      <dgm:spPr/>
      <dgm:t>
        <a:bodyPr/>
        <a:lstStyle/>
        <a:p>
          <a:endParaRPr lang="en-US"/>
        </a:p>
      </dgm:t>
    </dgm:pt>
    <dgm:pt modelId="{1792A54B-E6A0-7743-B724-FE867CD932CF}" type="sibTrans" cxnId="{2FD1CB50-4408-DB4B-9B85-923CC0AB3565}">
      <dgm:prSet/>
      <dgm:spPr/>
      <dgm:t>
        <a:bodyPr/>
        <a:lstStyle/>
        <a:p>
          <a:endParaRPr lang="en-US"/>
        </a:p>
      </dgm:t>
    </dgm:pt>
    <dgm:pt modelId="{5D87493C-D9EC-1E43-A6CA-94A1F6621724}">
      <dgm:prSet phldrT="[Text]"/>
      <dgm:spPr/>
      <dgm:t>
        <a:bodyPr/>
        <a:lstStyle/>
        <a:p>
          <a:endParaRPr lang="en-US" dirty="0"/>
        </a:p>
      </dgm:t>
    </dgm:pt>
    <dgm:pt modelId="{A80596AE-E5CE-2748-BCA1-E45725C05612}" type="parTrans" cxnId="{0C0E532A-8B50-7747-AD46-31789C2591EC}">
      <dgm:prSet/>
      <dgm:spPr/>
      <dgm:t>
        <a:bodyPr/>
        <a:lstStyle/>
        <a:p>
          <a:endParaRPr lang="en-US"/>
        </a:p>
      </dgm:t>
    </dgm:pt>
    <dgm:pt modelId="{AFBA6BE7-C81D-DA40-9C37-F9495F1D1F98}" type="sibTrans" cxnId="{0C0E532A-8B50-7747-AD46-31789C2591EC}">
      <dgm:prSet/>
      <dgm:spPr/>
      <dgm:t>
        <a:bodyPr/>
        <a:lstStyle/>
        <a:p>
          <a:endParaRPr lang="en-US"/>
        </a:p>
      </dgm:t>
    </dgm:pt>
    <dgm:pt modelId="{9A1D8971-5B48-554E-B4FF-A3088377AF7B}">
      <dgm:prSet phldrT="[Text]"/>
      <dgm:spPr/>
      <dgm:t>
        <a:bodyPr/>
        <a:lstStyle/>
        <a:p>
          <a:r>
            <a:rPr lang="en-US" dirty="0" smtClean="0"/>
            <a:t>People you may know</a:t>
          </a:r>
          <a:endParaRPr lang="en-US" dirty="0"/>
        </a:p>
      </dgm:t>
    </dgm:pt>
    <dgm:pt modelId="{BD2F1F5E-FD4D-5B43-B9F6-DC0C2EDB38F8}" type="parTrans" cxnId="{939B6D17-222F-B940-8EB3-B1439660CAED}">
      <dgm:prSet/>
      <dgm:spPr/>
      <dgm:t>
        <a:bodyPr/>
        <a:lstStyle/>
        <a:p>
          <a:endParaRPr lang="en-US"/>
        </a:p>
      </dgm:t>
    </dgm:pt>
    <dgm:pt modelId="{B264F1DA-3CAA-E745-9918-3313DD6A2E6A}" type="sibTrans" cxnId="{939B6D17-222F-B940-8EB3-B1439660CAED}">
      <dgm:prSet/>
      <dgm:spPr/>
      <dgm:t>
        <a:bodyPr/>
        <a:lstStyle/>
        <a:p>
          <a:endParaRPr lang="en-US"/>
        </a:p>
      </dgm:t>
    </dgm:pt>
    <dgm:pt modelId="{9758CE57-255B-BB42-A93F-88FE13235691}">
      <dgm:prSet phldrT="[Text]"/>
      <dgm:spPr/>
      <dgm:t>
        <a:bodyPr/>
        <a:lstStyle/>
        <a:p>
          <a:r>
            <a:rPr lang="en-US" dirty="0" smtClean="0"/>
            <a:t>Job you may be interested in</a:t>
          </a:r>
          <a:endParaRPr lang="en-US" dirty="0"/>
        </a:p>
      </dgm:t>
    </dgm:pt>
    <dgm:pt modelId="{51A6C7BC-EBB0-9048-8A54-6CC403867D52}" type="parTrans" cxnId="{715C06B7-D5A1-CD47-85C7-7E82777AA87D}">
      <dgm:prSet/>
      <dgm:spPr/>
      <dgm:t>
        <a:bodyPr/>
        <a:lstStyle/>
        <a:p>
          <a:endParaRPr lang="en-US"/>
        </a:p>
      </dgm:t>
    </dgm:pt>
    <dgm:pt modelId="{E8BC7E91-FD1B-7940-BCDE-04C434F145A8}" type="sibTrans" cxnId="{715C06B7-D5A1-CD47-85C7-7E82777AA87D}">
      <dgm:prSet/>
      <dgm:spPr/>
      <dgm:t>
        <a:bodyPr/>
        <a:lstStyle/>
        <a:p>
          <a:endParaRPr lang="en-US"/>
        </a:p>
      </dgm:t>
    </dgm:pt>
    <dgm:pt modelId="{A4208602-528B-2346-BA0E-BC1488904DEE}">
      <dgm:prSet phldrT="[Text]"/>
      <dgm:spPr/>
      <dgm:t>
        <a:bodyPr/>
        <a:lstStyle/>
        <a:p>
          <a:r>
            <a:rPr lang="en-US" dirty="0" smtClean="0"/>
            <a:t>Items you may want to consider</a:t>
          </a:r>
          <a:endParaRPr lang="en-US" dirty="0"/>
        </a:p>
      </dgm:t>
    </dgm:pt>
    <dgm:pt modelId="{240C074E-12F3-5C4F-9682-036F64E53EAC}" type="parTrans" cxnId="{9695F61E-0B73-BD48-9A81-33ADA49423C8}">
      <dgm:prSet/>
      <dgm:spPr/>
      <dgm:t>
        <a:bodyPr/>
        <a:lstStyle/>
        <a:p>
          <a:endParaRPr lang="en-US"/>
        </a:p>
      </dgm:t>
    </dgm:pt>
    <dgm:pt modelId="{66D5AC43-F8EF-2745-9BE5-A633E09AF9BC}" type="sibTrans" cxnId="{9695F61E-0B73-BD48-9A81-33ADA49423C8}">
      <dgm:prSet/>
      <dgm:spPr/>
      <dgm:t>
        <a:bodyPr/>
        <a:lstStyle/>
        <a:p>
          <a:endParaRPr lang="en-US"/>
        </a:p>
      </dgm:t>
    </dgm:pt>
    <dgm:pt modelId="{88AC8A31-1D7C-214C-B500-603BB947C5BD}">
      <dgm:prSet phldrT="[Text]"/>
      <dgm:spPr/>
      <dgm:t>
        <a:bodyPr/>
        <a:lstStyle/>
        <a:p>
          <a:r>
            <a:rPr lang="en-US" dirty="0" smtClean="0"/>
            <a:t>Deep &amp; Wide Learning</a:t>
          </a:r>
          <a:endParaRPr lang="en-US" dirty="0"/>
        </a:p>
      </dgm:t>
    </dgm:pt>
    <dgm:pt modelId="{6E760B58-F039-964C-B2D0-E666D4B8874F}" type="parTrans" cxnId="{A500958D-1294-2A45-A11C-29DCE4BCE309}">
      <dgm:prSet/>
      <dgm:spPr/>
      <dgm:t>
        <a:bodyPr/>
        <a:lstStyle/>
        <a:p>
          <a:endParaRPr lang="en-US"/>
        </a:p>
      </dgm:t>
    </dgm:pt>
    <dgm:pt modelId="{2F40F426-4611-3442-BEB9-E3B09D6FE8FF}" type="sibTrans" cxnId="{A500958D-1294-2A45-A11C-29DCE4BCE309}">
      <dgm:prSet/>
      <dgm:spPr/>
      <dgm:t>
        <a:bodyPr/>
        <a:lstStyle/>
        <a:p>
          <a:endParaRPr lang="en-US"/>
        </a:p>
      </dgm:t>
    </dgm:pt>
    <dgm:pt modelId="{E6C93F78-4F43-014D-9AD0-736099ACEA3D}">
      <dgm:prSet phldrT="[Text]"/>
      <dgm:spPr/>
      <dgm:t>
        <a:bodyPr/>
        <a:lstStyle/>
        <a:p>
          <a:r>
            <a:rPr lang="en-US" dirty="0" smtClean="0"/>
            <a:t>Deep Matrix Factorization</a:t>
          </a:r>
          <a:endParaRPr lang="en-US" dirty="0"/>
        </a:p>
      </dgm:t>
    </dgm:pt>
    <dgm:pt modelId="{120DB40A-CDBE-0A44-ABE7-CE69B744745D}" type="parTrans" cxnId="{446186A5-CF1A-1649-A147-B18CEFD10135}">
      <dgm:prSet/>
      <dgm:spPr/>
      <dgm:t>
        <a:bodyPr/>
        <a:lstStyle/>
        <a:p>
          <a:endParaRPr lang="en-US"/>
        </a:p>
      </dgm:t>
    </dgm:pt>
    <dgm:pt modelId="{C0D75BA2-4A8B-3549-93E3-C40DC0436FE5}" type="sibTrans" cxnId="{446186A5-CF1A-1649-A147-B18CEFD10135}">
      <dgm:prSet/>
      <dgm:spPr/>
      <dgm:t>
        <a:bodyPr/>
        <a:lstStyle/>
        <a:p>
          <a:endParaRPr lang="en-US"/>
        </a:p>
      </dgm:t>
    </dgm:pt>
    <dgm:pt modelId="{C69B9B96-6DD9-0847-9CE2-6CCF5C70EF19}" type="pres">
      <dgm:prSet presAssocID="{A77B663C-897D-FF43-A670-E242A3EF009A}" presName="Name0" presStyleCnt="0">
        <dgm:presLayoutVars>
          <dgm:chMax/>
          <dgm:chPref/>
          <dgm:dir/>
          <dgm:animLvl val="lvl"/>
          <dgm:resizeHandles val="exact"/>
        </dgm:presLayoutVars>
      </dgm:prSet>
      <dgm:spPr/>
      <dgm:t>
        <a:bodyPr/>
        <a:lstStyle/>
        <a:p>
          <a:endParaRPr lang="en-US"/>
        </a:p>
      </dgm:t>
    </dgm:pt>
    <dgm:pt modelId="{9AEFF39A-C3B6-6144-97FE-63828ABEDD10}" type="pres">
      <dgm:prSet presAssocID="{D5D808C1-637C-694A-9E7B-380CFB054AEE}" presName="composite" presStyleCnt="0"/>
      <dgm:spPr/>
      <dgm:t>
        <a:bodyPr/>
        <a:lstStyle/>
        <a:p>
          <a:endParaRPr lang="en-US"/>
        </a:p>
      </dgm:t>
    </dgm:pt>
    <dgm:pt modelId="{0B0B55BD-420D-F747-BEDE-ADA0383649F1}" type="pres">
      <dgm:prSet presAssocID="{D5D808C1-637C-694A-9E7B-380CFB054AEE}" presName="Image" presStyleLbl="align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dgm:spPr>
      <dgm:t>
        <a:bodyPr/>
        <a:lstStyle/>
        <a:p>
          <a:endParaRPr lang="en-US"/>
        </a:p>
      </dgm:t>
    </dgm:pt>
    <dgm:pt modelId="{333107E5-0F35-2746-A9BA-ECA5CEC58C13}" type="pres">
      <dgm:prSet presAssocID="{D5D808C1-637C-694A-9E7B-380CFB054AEE}" presName="Accent" presStyleLbl="parChTrans1D1" presStyleIdx="0" presStyleCnt="3"/>
      <dgm:spPr/>
      <dgm:t>
        <a:bodyPr/>
        <a:lstStyle/>
        <a:p>
          <a:endParaRPr lang="en-US"/>
        </a:p>
      </dgm:t>
    </dgm:pt>
    <dgm:pt modelId="{1C8D1B1C-0394-564A-B13C-459A75003435}" type="pres">
      <dgm:prSet presAssocID="{D5D808C1-637C-694A-9E7B-380CFB054AEE}" presName="Parent" presStyleLbl="revTx" presStyleIdx="0" presStyleCnt="3">
        <dgm:presLayoutVars>
          <dgm:chMax val="0"/>
          <dgm:chPref val="0"/>
          <dgm:bulletEnabled val="1"/>
        </dgm:presLayoutVars>
      </dgm:prSet>
      <dgm:spPr/>
      <dgm:t>
        <a:bodyPr/>
        <a:lstStyle/>
        <a:p>
          <a:endParaRPr lang="en-US"/>
        </a:p>
      </dgm:t>
    </dgm:pt>
    <dgm:pt modelId="{A28A6E20-B9E2-9F42-AAB3-97C2C3AC32E9}" type="pres">
      <dgm:prSet presAssocID="{0AE85DFE-C278-6B44-8829-7DD9CCDF671C}" presName="sibTrans" presStyleCnt="0"/>
      <dgm:spPr/>
      <dgm:t>
        <a:bodyPr/>
        <a:lstStyle/>
        <a:p>
          <a:endParaRPr lang="en-US"/>
        </a:p>
      </dgm:t>
    </dgm:pt>
    <dgm:pt modelId="{8216BA9A-BDB2-A545-B48A-B9BBC4C6EEBC}" type="pres">
      <dgm:prSet presAssocID="{60F56A59-AE66-504E-8440-3C9C7BAD23D2}" presName="composite" presStyleCnt="0"/>
      <dgm:spPr/>
      <dgm:t>
        <a:bodyPr/>
        <a:lstStyle/>
        <a:p>
          <a:endParaRPr lang="en-US"/>
        </a:p>
      </dgm:t>
    </dgm:pt>
    <dgm:pt modelId="{67174DD5-2D42-CB4C-A115-353430D40A5F}" type="pres">
      <dgm:prSet presAssocID="{60F56A59-AE66-504E-8440-3C9C7BAD23D2}" presName="Image" presStyleLbl="align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25000" b="-25000"/>
          </a:stretch>
        </a:blipFill>
      </dgm:spPr>
      <dgm:t>
        <a:bodyPr/>
        <a:lstStyle/>
        <a:p>
          <a:endParaRPr lang="en-US"/>
        </a:p>
      </dgm:t>
    </dgm:pt>
    <dgm:pt modelId="{C0A7DB7D-1E84-1D4C-B221-72BD9558356B}" type="pres">
      <dgm:prSet presAssocID="{60F56A59-AE66-504E-8440-3C9C7BAD23D2}" presName="Accent" presStyleLbl="parChTrans1D1" presStyleIdx="1" presStyleCnt="3"/>
      <dgm:spPr/>
      <dgm:t>
        <a:bodyPr/>
        <a:lstStyle/>
        <a:p>
          <a:endParaRPr lang="en-US"/>
        </a:p>
      </dgm:t>
    </dgm:pt>
    <dgm:pt modelId="{232769FB-FD3A-1F4F-B9D3-E609EA6A5670}" type="pres">
      <dgm:prSet presAssocID="{60F56A59-AE66-504E-8440-3C9C7BAD23D2}" presName="Parent" presStyleLbl="revTx" presStyleIdx="1" presStyleCnt="3">
        <dgm:presLayoutVars>
          <dgm:chMax val="0"/>
          <dgm:chPref val="0"/>
          <dgm:bulletEnabled val="1"/>
        </dgm:presLayoutVars>
      </dgm:prSet>
      <dgm:spPr/>
      <dgm:t>
        <a:bodyPr/>
        <a:lstStyle/>
        <a:p>
          <a:endParaRPr lang="en-US"/>
        </a:p>
      </dgm:t>
    </dgm:pt>
    <dgm:pt modelId="{A2489648-DED6-A148-9C47-6680F65B5978}" type="pres">
      <dgm:prSet presAssocID="{0CD79976-5D00-BE4E-B215-D62A3536F064}" presName="sibTrans" presStyleCnt="0"/>
      <dgm:spPr/>
      <dgm:t>
        <a:bodyPr/>
        <a:lstStyle/>
        <a:p>
          <a:endParaRPr lang="en-US"/>
        </a:p>
      </dgm:t>
    </dgm:pt>
    <dgm:pt modelId="{A505159B-1A71-084D-9BA5-5B74F183EC0F}" type="pres">
      <dgm:prSet presAssocID="{C4097593-56D7-C94C-9F0B-DCF1D7B136C7}" presName="composite" presStyleCnt="0"/>
      <dgm:spPr/>
      <dgm:t>
        <a:bodyPr/>
        <a:lstStyle/>
        <a:p>
          <a:endParaRPr lang="en-US"/>
        </a:p>
      </dgm:t>
    </dgm:pt>
    <dgm:pt modelId="{D3DEA78E-426B-8841-AA7A-2C56141644B5}" type="pres">
      <dgm:prSet presAssocID="{C4097593-56D7-C94C-9F0B-DCF1D7B136C7}" presName="Image" presStyleLbl="align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12000" r="-12000"/>
          </a:stretch>
        </a:blipFill>
      </dgm:spPr>
      <dgm:t>
        <a:bodyPr/>
        <a:lstStyle/>
        <a:p>
          <a:endParaRPr lang="en-US"/>
        </a:p>
      </dgm:t>
    </dgm:pt>
    <dgm:pt modelId="{75D1FB56-6793-1440-8CCD-79BBC5A3FF9B}" type="pres">
      <dgm:prSet presAssocID="{C4097593-56D7-C94C-9F0B-DCF1D7B136C7}" presName="Accent" presStyleLbl="parChTrans1D1" presStyleIdx="2" presStyleCnt="3"/>
      <dgm:spPr/>
      <dgm:t>
        <a:bodyPr/>
        <a:lstStyle/>
        <a:p>
          <a:endParaRPr lang="en-US"/>
        </a:p>
      </dgm:t>
    </dgm:pt>
    <dgm:pt modelId="{ECE5D8D8-2E3C-A941-877D-E014FB4E8DC7}" type="pres">
      <dgm:prSet presAssocID="{C4097593-56D7-C94C-9F0B-DCF1D7B136C7}" presName="Parent" presStyleLbl="revTx" presStyleIdx="2" presStyleCnt="3">
        <dgm:presLayoutVars>
          <dgm:chMax val="0"/>
          <dgm:chPref val="0"/>
          <dgm:bulletEnabled val="1"/>
        </dgm:presLayoutVars>
      </dgm:prSet>
      <dgm:spPr/>
      <dgm:t>
        <a:bodyPr/>
        <a:lstStyle/>
        <a:p>
          <a:endParaRPr lang="en-US"/>
        </a:p>
      </dgm:t>
    </dgm:pt>
  </dgm:ptLst>
  <dgm:cxnLst>
    <dgm:cxn modelId="{D9582221-8640-AF49-88A0-BE54C32F8698}" type="presOf" srcId="{C4097593-56D7-C94C-9F0B-DCF1D7B136C7}" destId="{ECE5D8D8-2E3C-A941-877D-E014FB4E8DC7}" srcOrd="0" destOrd="0" presId="urn:microsoft.com/office/officeart/2008/layout/PictureLineup"/>
    <dgm:cxn modelId="{8D578A1C-9DD1-2D49-A9C2-E90AAF53B92F}" type="presOf" srcId="{A4208602-528B-2346-BA0E-BC1488904DEE}" destId="{232769FB-FD3A-1F4F-B9D3-E609EA6A5670}" srcOrd="0" destOrd="4" presId="urn:microsoft.com/office/officeart/2008/layout/PictureLineup"/>
    <dgm:cxn modelId="{2FD1CB50-4408-DB4B-9B85-923CC0AB3565}" srcId="{D5D808C1-637C-694A-9E7B-380CFB054AEE}" destId="{42C29E18-A1F4-A548-A5FD-B818BE792A6D}" srcOrd="2" destOrd="0" parTransId="{F03ED1B0-DBA6-D646-87B2-FB5C2CAF8143}" sibTransId="{1792A54B-E6A0-7743-B724-FE867CD932CF}"/>
    <dgm:cxn modelId="{E542DFAB-19C9-B844-9448-87529A70BE84}" type="presOf" srcId="{A77B663C-897D-FF43-A670-E242A3EF009A}" destId="{C69B9B96-6DD9-0847-9CE2-6CCF5C70EF19}" srcOrd="0" destOrd="0" presId="urn:microsoft.com/office/officeart/2008/layout/PictureLineup"/>
    <dgm:cxn modelId="{3BEEE8CE-418D-8542-B8EC-52799F8052CD}" srcId="{A77B663C-897D-FF43-A670-E242A3EF009A}" destId="{C4097593-56D7-C94C-9F0B-DCF1D7B136C7}" srcOrd="2" destOrd="0" parTransId="{7D49F733-7B4F-224A-8DF4-58CC58E29590}" sibTransId="{83CF5D4E-4270-EA41-8643-A96E45AAD8AF}"/>
    <dgm:cxn modelId="{0C0E532A-8B50-7747-AD46-31789C2591EC}" srcId="{D5D808C1-637C-694A-9E7B-380CFB054AEE}" destId="{5D87493C-D9EC-1E43-A6CA-94A1F6621724}" srcOrd="3" destOrd="0" parTransId="{A80596AE-E5CE-2748-BCA1-E45725C05612}" sibTransId="{AFBA6BE7-C81D-DA40-9C37-F9495F1D1F98}"/>
    <dgm:cxn modelId="{9695F61E-0B73-BD48-9A81-33ADA49423C8}" srcId="{60F56A59-AE66-504E-8440-3C9C7BAD23D2}" destId="{A4208602-528B-2346-BA0E-BC1488904DEE}" srcOrd="3" destOrd="0" parTransId="{240C074E-12F3-5C4F-9682-036F64E53EAC}" sibTransId="{66D5AC43-F8EF-2745-9BE5-A633E09AF9BC}"/>
    <dgm:cxn modelId="{618A8216-A98B-894B-A8B5-51C68FED0A4B}" srcId="{D5D808C1-637C-694A-9E7B-380CFB054AEE}" destId="{EB19A22E-CB88-B642-8985-452D959B4EAB}" srcOrd="0" destOrd="0" parTransId="{5D7F7D7C-5265-6545-A07B-5493635C1EEE}" sibTransId="{8C9570D0-F735-5842-B782-733CB2E3C70D}"/>
    <dgm:cxn modelId="{3A4923A7-F6AB-F142-9247-4833F190438A}" srcId="{A77B663C-897D-FF43-A670-E242A3EF009A}" destId="{60F56A59-AE66-504E-8440-3C9C7BAD23D2}" srcOrd="1" destOrd="0" parTransId="{0C4235C3-3C58-3848-986D-AB67FC01567A}" sibTransId="{0CD79976-5D00-BE4E-B215-D62A3536F064}"/>
    <dgm:cxn modelId="{715C06B7-D5A1-CD47-85C7-7E82777AA87D}" srcId="{60F56A59-AE66-504E-8440-3C9C7BAD23D2}" destId="{9758CE57-255B-BB42-A93F-88FE13235691}" srcOrd="2" destOrd="0" parTransId="{51A6C7BC-EBB0-9048-8A54-6CC403867D52}" sibTransId="{E8BC7E91-FD1B-7940-BCDE-04C434F145A8}"/>
    <dgm:cxn modelId="{939B6D17-222F-B940-8EB3-B1439660CAED}" srcId="{60F56A59-AE66-504E-8440-3C9C7BAD23D2}" destId="{9A1D8971-5B48-554E-B4FF-A3088377AF7B}" srcOrd="1" destOrd="0" parTransId="{BD2F1F5E-FD4D-5B43-B9F6-DC0C2EDB38F8}" sibTransId="{B264F1DA-3CAA-E745-9918-3313DD6A2E6A}"/>
    <dgm:cxn modelId="{8D0C7D44-2882-924F-9011-42E4D4F71868}" type="presOf" srcId="{E6C93F78-4F43-014D-9AD0-736099ACEA3D}" destId="{ECE5D8D8-2E3C-A941-877D-E014FB4E8DC7}" srcOrd="0" destOrd="2" presId="urn:microsoft.com/office/officeart/2008/layout/PictureLineup"/>
    <dgm:cxn modelId="{A500958D-1294-2A45-A11C-29DCE4BCE309}" srcId="{C4097593-56D7-C94C-9F0B-DCF1D7B136C7}" destId="{88AC8A31-1D7C-214C-B500-603BB947C5BD}" srcOrd="0" destOrd="0" parTransId="{6E760B58-F039-964C-B2D0-E666D4B8874F}" sibTransId="{2F40F426-4611-3442-BEB9-E3B09D6FE8FF}"/>
    <dgm:cxn modelId="{AC3ED6A6-D33E-CF48-A5AB-2C8771C8008E}" type="presOf" srcId="{60F56A59-AE66-504E-8440-3C9C7BAD23D2}" destId="{232769FB-FD3A-1F4F-B9D3-E609EA6A5670}" srcOrd="0" destOrd="0" presId="urn:microsoft.com/office/officeart/2008/layout/PictureLineup"/>
    <dgm:cxn modelId="{8CC16643-5D6D-7A46-B36F-B1E968E7E35A}" srcId="{60F56A59-AE66-504E-8440-3C9C7BAD23D2}" destId="{73198BFE-8726-9647-974B-F903BAA2A43C}" srcOrd="0" destOrd="0" parTransId="{7785DEBD-E450-E34F-A788-C3CAA8C0C728}" sibTransId="{11093318-DD99-5A47-80DD-0EF21FCFBAF6}"/>
    <dgm:cxn modelId="{E532676B-8021-9740-9A7B-82A18AE976AF}" type="presOf" srcId="{5D87493C-D9EC-1E43-A6CA-94A1F6621724}" destId="{1C8D1B1C-0394-564A-B13C-459A75003435}" srcOrd="0" destOrd="4" presId="urn:microsoft.com/office/officeart/2008/layout/PictureLineup"/>
    <dgm:cxn modelId="{0AEE7CE5-519B-5C45-98CA-3E780FCEAA51}" type="presOf" srcId="{EB19A22E-CB88-B642-8985-452D959B4EAB}" destId="{1C8D1B1C-0394-564A-B13C-459A75003435}" srcOrd="0" destOrd="1" presId="urn:microsoft.com/office/officeart/2008/layout/PictureLineup"/>
    <dgm:cxn modelId="{3D1E42C1-BAC3-074A-9C5C-675FC4D41F3D}" type="presOf" srcId="{9A1D8971-5B48-554E-B4FF-A3088377AF7B}" destId="{232769FB-FD3A-1F4F-B9D3-E609EA6A5670}" srcOrd="0" destOrd="2" presId="urn:microsoft.com/office/officeart/2008/layout/PictureLineup"/>
    <dgm:cxn modelId="{F5474D13-BF6C-F047-AF1C-C0E8516A50CA}" type="presOf" srcId="{73198BFE-8726-9647-974B-F903BAA2A43C}" destId="{232769FB-FD3A-1F4F-B9D3-E609EA6A5670}" srcOrd="0" destOrd="1" presId="urn:microsoft.com/office/officeart/2008/layout/PictureLineup"/>
    <dgm:cxn modelId="{8F57DECB-072B-634F-9F02-402870BFCD32}" type="presOf" srcId="{D5D808C1-637C-694A-9E7B-380CFB054AEE}" destId="{1C8D1B1C-0394-564A-B13C-459A75003435}" srcOrd="0" destOrd="0" presId="urn:microsoft.com/office/officeart/2008/layout/PictureLineup"/>
    <dgm:cxn modelId="{057E7518-3679-C846-BB6E-999A8D1CD5DB}" type="presOf" srcId="{9758CE57-255B-BB42-A93F-88FE13235691}" destId="{232769FB-FD3A-1F4F-B9D3-E609EA6A5670}" srcOrd="0" destOrd="3" presId="urn:microsoft.com/office/officeart/2008/layout/PictureLineup"/>
    <dgm:cxn modelId="{E758106A-A3A5-1941-BAA9-3F27C9E90607}" type="presOf" srcId="{88AC8A31-1D7C-214C-B500-603BB947C5BD}" destId="{ECE5D8D8-2E3C-A941-877D-E014FB4E8DC7}" srcOrd="0" destOrd="1" presId="urn:microsoft.com/office/officeart/2008/layout/PictureLineup"/>
    <dgm:cxn modelId="{446186A5-CF1A-1649-A147-B18CEFD10135}" srcId="{C4097593-56D7-C94C-9F0B-DCF1D7B136C7}" destId="{E6C93F78-4F43-014D-9AD0-736099ACEA3D}" srcOrd="1" destOrd="0" parTransId="{120DB40A-CDBE-0A44-ABE7-CE69B744745D}" sibTransId="{C0D75BA2-4A8B-3549-93E3-C40DC0436FE5}"/>
    <dgm:cxn modelId="{686930F9-9244-B643-8A6A-40D5034FEC19}" srcId="{A77B663C-897D-FF43-A670-E242A3EF009A}" destId="{D5D808C1-637C-694A-9E7B-380CFB054AEE}" srcOrd="0" destOrd="0" parTransId="{E85A6E30-3F3B-BC4B-89A6-F61E5FE39B61}" sibTransId="{0AE85DFE-C278-6B44-8829-7DD9CCDF671C}"/>
    <dgm:cxn modelId="{9FE2A68C-1470-DB42-87E9-83B4AFF922A3}" type="presOf" srcId="{BF88F882-C212-BD4A-A238-2AB39CE65E86}" destId="{1C8D1B1C-0394-564A-B13C-459A75003435}" srcOrd="0" destOrd="2" presId="urn:microsoft.com/office/officeart/2008/layout/PictureLineup"/>
    <dgm:cxn modelId="{46914AAA-1BB7-BE4F-9A3F-478FAE66A9E3}" srcId="{D5D808C1-637C-694A-9E7B-380CFB054AEE}" destId="{BF88F882-C212-BD4A-A238-2AB39CE65E86}" srcOrd="1" destOrd="0" parTransId="{9EB7A255-5B53-E14C-82CB-9C5EC3154E46}" sibTransId="{FCB6639D-9FB9-A14F-B5BC-8AAFAFAB7851}"/>
    <dgm:cxn modelId="{37118B5A-9376-144E-9ADB-9CB25FC62BD3}" type="presOf" srcId="{42C29E18-A1F4-A548-A5FD-B818BE792A6D}" destId="{1C8D1B1C-0394-564A-B13C-459A75003435}" srcOrd="0" destOrd="3" presId="urn:microsoft.com/office/officeart/2008/layout/PictureLineup"/>
    <dgm:cxn modelId="{88B067D4-626B-9347-A3A0-3B6B65BD2AD5}" type="presParOf" srcId="{C69B9B96-6DD9-0847-9CE2-6CCF5C70EF19}" destId="{9AEFF39A-C3B6-6144-97FE-63828ABEDD10}" srcOrd="0" destOrd="0" presId="urn:microsoft.com/office/officeart/2008/layout/PictureLineup"/>
    <dgm:cxn modelId="{0B5E67F8-AD3C-4C48-932D-B4F1043FB02B}" type="presParOf" srcId="{9AEFF39A-C3B6-6144-97FE-63828ABEDD10}" destId="{0B0B55BD-420D-F747-BEDE-ADA0383649F1}" srcOrd="0" destOrd="0" presId="urn:microsoft.com/office/officeart/2008/layout/PictureLineup"/>
    <dgm:cxn modelId="{B0AB928A-D35D-5D4B-A087-BCE5A294E3CC}" type="presParOf" srcId="{9AEFF39A-C3B6-6144-97FE-63828ABEDD10}" destId="{333107E5-0F35-2746-A9BA-ECA5CEC58C13}" srcOrd="1" destOrd="0" presId="urn:microsoft.com/office/officeart/2008/layout/PictureLineup"/>
    <dgm:cxn modelId="{13D7E1EA-50AE-2F48-83BC-69865E4F6C5A}" type="presParOf" srcId="{9AEFF39A-C3B6-6144-97FE-63828ABEDD10}" destId="{1C8D1B1C-0394-564A-B13C-459A75003435}" srcOrd="2" destOrd="0" presId="urn:microsoft.com/office/officeart/2008/layout/PictureLineup"/>
    <dgm:cxn modelId="{7FC39CD5-CEBF-B548-A8B5-B5FD7F959FB2}" type="presParOf" srcId="{C69B9B96-6DD9-0847-9CE2-6CCF5C70EF19}" destId="{A28A6E20-B9E2-9F42-AAB3-97C2C3AC32E9}" srcOrd="1" destOrd="0" presId="urn:microsoft.com/office/officeart/2008/layout/PictureLineup"/>
    <dgm:cxn modelId="{7A774731-64CA-8F47-97DB-AC2929507670}" type="presParOf" srcId="{C69B9B96-6DD9-0847-9CE2-6CCF5C70EF19}" destId="{8216BA9A-BDB2-A545-B48A-B9BBC4C6EEBC}" srcOrd="2" destOrd="0" presId="urn:microsoft.com/office/officeart/2008/layout/PictureLineup"/>
    <dgm:cxn modelId="{3169CC51-CABC-0C48-9614-D3E46DD03C5A}" type="presParOf" srcId="{8216BA9A-BDB2-A545-B48A-B9BBC4C6EEBC}" destId="{67174DD5-2D42-CB4C-A115-353430D40A5F}" srcOrd="0" destOrd="0" presId="urn:microsoft.com/office/officeart/2008/layout/PictureLineup"/>
    <dgm:cxn modelId="{C2A1A336-FE2A-CF4B-A972-1D35993A157C}" type="presParOf" srcId="{8216BA9A-BDB2-A545-B48A-B9BBC4C6EEBC}" destId="{C0A7DB7D-1E84-1D4C-B221-72BD9558356B}" srcOrd="1" destOrd="0" presId="urn:microsoft.com/office/officeart/2008/layout/PictureLineup"/>
    <dgm:cxn modelId="{C298A0B4-E709-1046-BEB6-3EDF26CBA7A5}" type="presParOf" srcId="{8216BA9A-BDB2-A545-B48A-B9BBC4C6EEBC}" destId="{232769FB-FD3A-1F4F-B9D3-E609EA6A5670}" srcOrd="2" destOrd="0" presId="urn:microsoft.com/office/officeart/2008/layout/PictureLineup"/>
    <dgm:cxn modelId="{8606949C-D857-4843-8381-321F69972BCB}" type="presParOf" srcId="{C69B9B96-6DD9-0847-9CE2-6CCF5C70EF19}" destId="{A2489648-DED6-A148-9C47-6680F65B5978}" srcOrd="3" destOrd="0" presId="urn:microsoft.com/office/officeart/2008/layout/PictureLineup"/>
    <dgm:cxn modelId="{B1DB72F9-29C8-F34C-887D-52E6C9D84D58}" type="presParOf" srcId="{C69B9B96-6DD9-0847-9CE2-6CCF5C70EF19}" destId="{A505159B-1A71-084D-9BA5-5B74F183EC0F}" srcOrd="4" destOrd="0" presId="urn:microsoft.com/office/officeart/2008/layout/PictureLineup"/>
    <dgm:cxn modelId="{BA52D62C-7F4A-624F-AEE4-36F6963D7480}" type="presParOf" srcId="{A505159B-1A71-084D-9BA5-5B74F183EC0F}" destId="{D3DEA78E-426B-8841-AA7A-2C56141644B5}" srcOrd="0" destOrd="0" presId="urn:microsoft.com/office/officeart/2008/layout/PictureLineup"/>
    <dgm:cxn modelId="{B530B399-F165-5D4E-A040-A6C3EDAE35DF}" type="presParOf" srcId="{A505159B-1A71-084D-9BA5-5B74F183EC0F}" destId="{75D1FB56-6793-1440-8CCD-79BBC5A3FF9B}" srcOrd="1" destOrd="0" presId="urn:microsoft.com/office/officeart/2008/layout/PictureLineup"/>
    <dgm:cxn modelId="{AF998D5A-AFD5-3148-B8AA-F49A593BFF08}" type="presParOf" srcId="{A505159B-1A71-084D-9BA5-5B74F183EC0F}" destId="{ECE5D8D8-2E3C-A941-877D-E014FB4E8DC7}" srcOrd="2" destOrd="0" presId="urn:microsoft.com/office/officeart/2008/layout/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6F795A5-01F5-464C-BA23-4AEC1FC3C01C}" type="doc">
      <dgm:prSet loTypeId="urn:microsoft.com/office/officeart/2005/8/layout/process3" loCatId="" qsTypeId="urn:microsoft.com/office/officeart/2005/8/quickstyle/simple4" qsCatId="simple" csTypeId="urn:microsoft.com/office/officeart/2005/8/colors/colorful5" csCatId="colorful" phldr="1"/>
      <dgm:spPr/>
      <dgm:t>
        <a:bodyPr/>
        <a:lstStyle/>
        <a:p>
          <a:endParaRPr lang="en-US"/>
        </a:p>
      </dgm:t>
    </dgm:pt>
    <dgm:pt modelId="{232C19CF-BC00-C944-99C7-36B7940DB25B}">
      <dgm:prSet phldrT="[Text]"/>
      <dgm:spPr/>
      <dgm:t>
        <a:bodyPr/>
        <a:lstStyle/>
        <a:p>
          <a:r>
            <a:rPr lang="en-US" dirty="0" smtClean="0"/>
            <a:t>Human Curated Rule</a:t>
          </a:r>
          <a:endParaRPr lang="en-US" dirty="0"/>
        </a:p>
      </dgm:t>
    </dgm:pt>
    <dgm:pt modelId="{523C2DF1-204D-0443-BA53-948E0E0F86AF}" type="parTrans" cxnId="{D7EE7F84-D444-8144-9D7D-7EDBDC90C174}">
      <dgm:prSet/>
      <dgm:spPr/>
      <dgm:t>
        <a:bodyPr/>
        <a:lstStyle/>
        <a:p>
          <a:endParaRPr lang="en-US"/>
        </a:p>
      </dgm:t>
    </dgm:pt>
    <dgm:pt modelId="{F71242E0-56D7-354E-BCE3-E60AA2C0BF81}" type="sibTrans" cxnId="{D7EE7F84-D444-8144-9D7D-7EDBDC90C174}">
      <dgm:prSet/>
      <dgm:spPr/>
      <dgm:t>
        <a:bodyPr/>
        <a:lstStyle/>
        <a:p>
          <a:endParaRPr lang="en-US"/>
        </a:p>
      </dgm:t>
    </dgm:pt>
    <dgm:pt modelId="{4F32FF6B-E0D9-2F43-8D7F-AA04B45BC916}">
      <dgm:prSet phldrT="[Text]"/>
      <dgm:spPr/>
      <dgm:t>
        <a:bodyPr/>
        <a:lstStyle/>
        <a:p>
          <a:r>
            <a:rPr lang="en-US" dirty="0" smtClean="0"/>
            <a:t>If User1 like Item1 and Item2, If User2 like Item3 and Item2, then recommend Item3 to User 1</a:t>
          </a:r>
          <a:endParaRPr lang="en-US" dirty="0"/>
        </a:p>
      </dgm:t>
    </dgm:pt>
    <dgm:pt modelId="{DB5DCE9D-A56C-9B4F-812F-6E50383F70D1}" type="parTrans" cxnId="{4B297750-2988-764A-A23A-D5A1A3EF5DD9}">
      <dgm:prSet/>
      <dgm:spPr/>
      <dgm:t>
        <a:bodyPr/>
        <a:lstStyle/>
        <a:p>
          <a:endParaRPr lang="en-US"/>
        </a:p>
      </dgm:t>
    </dgm:pt>
    <dgm:pt modelId="{1EA51C92-35B6-8F4E-AB5D-FC798DB08F95}" type="sibTrans" cxnId="{4B297750-2988-764A-A23A-D5A1A3EF5DD9}">
      <dgm:prSet/>
      <dgm:spPr/>
      <dgm:t>
        <a:bodyPr/>
        <a:lstStyle/>
        <a:p>
          <a:endParaRPr lang="en-US"/>
        </a:p>
      </dgm:t>
    </dgm:pt>
    <dgm:pt modelId="{7306E3ED-E7C8-DA4F-AFC3-ECFCA285A1C5}">
      <dgm:prSet phldrT="[Text]"/>
      <dgm:spPr/>
      <dgm:t>
        <a:bodyPr/>
        <a:lstStyle/>
        <a:p>
          <a:r>
            <a:rPr lang="en-US" dirty="0" smtClean="0"/>
            <a:t>Rule Mining</a:t>
          </a:r>
          <a:endParaRPr lang="en-US" dirty="0"/>
        </a:p>
      </dgm:t>
    </dgm:pt>
    <dgm:pt modelId="{997D612F-38E2-8E4C-9513-35169260C0D7}" type="parTrans" cxnId="{773AB9FF-9377-E440-82BF-D8C12EFCBBE8}">
      <dgm:prSet/>
      <dgm:spPr/>
      <dgm:t>
        <a:bodyPr/>
        <a:lstStyle/>
        <a:p>
          <a:endParaRPr lang="en-US"/>
        </a:p>
      </dgm:t>
    </dgm:pt>
    <dgm:pt modelId="{474A6895-4510-834D-8788-CC7356A54268}" type="sibTrans" cxnId="{773AB9FF-9377-E440-82BF-D8C12EFCBBE8}">
      <dgm:prSet/>
      <dgm:spPr/>
      <dgm:t>
        <a:bodyPr/>
        <a:lstStyle/>
        <a:p>
          <a:endParaRPr lang="en-US"/>
        </a:p>
      </dgm:t>
    </dgm:pt>
    <dgm:pt modelId="{7EAAC12A-4E41-FA40-A2EA-21DB319A9DE9}">
      <dgm:prSet phldrT="[Text]"/>
      <dgm:spPr/>
      <dgm:t>
        <a:bodyPr/>
        <a:lstStyle/>
        <a:p>
          <a:r>
            <a:rPr lang="en-US" dirty="0" smtClean="0"/>
            <a:t>Matrix Factorization</a:t>
          </a:r>
          <a:endParaRPr lang="en-US" dirty="0"/>
        </a:p>
      </dgm:t>
    </dgm:pt>
    <dgm:pt modelId="{129EE877-7549-0647-A4A0-A3C55C4FCD2E}" type="parTrans" cxnId="{ACE29E31-8C83-8D48-8C29-149A1F229692}">
      <dgm:prSet/>
      <dgm:spPr/>
      <dgm:t>
        <a:bodyPr/>
        <a:lstStyle/>
        <a:p>
          <a:endParaRPr lang="en-US"/>
        </a:p>
      </dgm:t>
    </dgm:pt>
    <dgm:pt modelId="{E685651F-1DAA-024F-8360-CB5B1CCF72B2}" type="sibTrans" cxnId="{ACE29E31-8C83-8D48-8C29-149A1F229692}">
      <dgm:prSet/>
      <dgm:spPr/>
      <dgm:t>
        <a:bodyPr/>
        <a:lstStyle/>
        <a:p>
          <a:endParaRPr lang="en-US"/>
        </a:p>
      </dgm:t>
    </dgm:pt>
    <dgm:pt modelId="{4575AB28-5784-A143-A7D5-207228E8978B}">
      <dgm:prSet phldrT="[Text]"/>
      <dgm:spPr/>
      <dgm:t>
        <a:bodyPr/>
        <a:lstStyle/>
        <a:p>
          <a:r>
            <a:rPr lang="en-US" dirty="0" smtClean="0"/>
            <a:t>Rule Learning</a:t>
          </a:r>
          <a:endParaRPr lang="en-US" dirty="0"/>
        </a:p>
      </dgm:t>
    </dgm:pt>
    <dgm:pt modelId="{9FC68187-971E-B849-9A99-2CBAFBD3344D}" type="parTrans" cxnId="{2C57CA80-3F13-2541-8D99-4DA1B169F7A4}">
      <dgm:prSet/>
      <dgm:spPr/>
      <dgm:t>
        <a:bodyPr/>
        <a:lstStyle/>
        <a:p>
          <a:endParaRPr lang="en-US"/>
        </a:p>
      </dgm:t>
    </dgm:pt>
    <dgm:pt modelId="{770F88B9-5A01-D349-A8E3-D52E240AF87C}" type="sibTrans" cxnId="{2C57CA80-3F13-2541-8D99-4DA1B169F7A4}">
      <dgm:prSet/>
      <dgm:spPr/>
      <dgm:t>
        <a:bodyPr/>
        <a:lstStyle/>
        <a:p>
          <a:endParaRPr lang="en-US"/>
        </a:p>
      </dgm:t>
    </dgm:pt>
    <dgm:pt modelId="{D44A85ED-9600-3741-941E-718FB4558737}">
      <dgm:prSet phldrT="[Text]"/>
      <dgm:spPr/>
      <dgm:t>
        <a:bodyPr/>
        <a:lstStyle/>
        <a:p>
          <a:r>
            <a:rPr lang="en-US" dirty="0" smtClean="0"/>
            <a:t>Deep Learning based Methods</a:t>
          </a:r>
          <a:endParaRPr lang="en-US" dirty="0"/>
        </a:p>
      </dgm:t>
    </dgm:pt>
    <dgm:pt modelId="{394DF081-C0B5-4743-813B-B9E85DAA3004}" type="parTrans" cxnId="{F498BF5D-E308-E84A-A263-4428B5014DBE}">
      <dgm:prSet/>
      <dgm:spPr/>
      <dgm:t>
        <a:bodyPr/>
        <a:lstStyle/>
        <a:p>
          <a:endParaRPr lang="en-US"/>
        </a:p>
      </dgm:t>
    </dgm:pt>
    <dgm:pt modelId="{FAC0F654-7B4A-9945-940B-3920ACCCE2B9}" type="sibTrans" cxnId="{F498BF5D-E308-E84A-A263-4428B5014DBE}">
      <dgm:prSet/>
      <dgm:spPr/>
      <dgm:t>
        <a:bodyPr/>
        <a:lstStyle/>
        <a:p>
          <a:endParaRPr lang="en-US"/>
        </a:p>
      </dgm:t>
    </dgm:pt>
    <dgm:pt modelId="{0BA5C26B-2D1A-B847-AA96-E9A106E82784}">
      <dgm:prSet phldrT="[Text]"/>
      <dgm:spPr/>
      <dgm:t>
        <a:bodyPr/>
        <a:lstStyle/>
        <a:p>
          <a:r>
            <a:rPr lang="en-US" dirty="0" smtClean="0"/>
            <a:t>Predicting Preferences based on past behaviors</a:t>
          </a:r>
          <a:endParaRPr lang="en-US" dirty="0"/>
        </a:p>
      </dgm:t>
    </dgm:pt>
    <dgm:pt modelId="{8956EAF1-2469-ED4D-A45D-968665EE66EB}" type="parTrans" cxnId="{FBC2B9D9-9392-8543-8B21-9BD39A803B12}">
      <dgm:prSet/>
      <dgm:spPr/>
      <dgm:t>
        <a:bodyPr/>
        <a:lstStyle/>
        <a:p>
          <a:endParaRPr lang="en-US"/>
        </a:p>
      </dgm:t>
    </dgm:pt>
    <dgm:pt modelId="{C0D85FED-47B9-FC47-BAF0-1AA040147E14}" type="sibTrans" cxnId="{FBC2B9D9-9392-8543-8B21-9BD39A803B12}">
      <dgm:prSet/>
      <dgm:spPr/>
      <dgm:t>
        <a:bodyPr/>
        <a:lstStyle/>
        <a:p>
          <a:endParaRPr lang="en-US"/>
        </a:p>
      </dgm:t>
    </dgm:pt>
    <dgm:pt modelId="{9BA70952-EA86-244F-A042-D6DBF4D31AED}">
      <dgm:prSet phldrT="[Text]"/>
      <dgm:spPr/>
      <dgm:t>
        <a:bodyPr/>
        <a:lstStyle/>
        <a:p>
          <a:endParaRPr lang="en-US" dirty="0"/>
        </a:p>
      </dgm:t>
    </dgm:pt>
    <dgm:pt modelId="{D33660EF-A5D9-4842-A96E-43842C33825F}" type="parTrans" cxnId="{7EBDB6A4-4F75-CA4B-B39F-BB2EC82E5E68}">
      <dgm:prSet/>
      <dgm:spPr/>
      <dgm:t>
        <a:bodyPr/>
        <a:lstStyle/>
        <a:p>
          <a:endParaRPr lang="en-US"/>
        </a:p>
      </dgm:t>
    </dgm:pt>
    <dgm:pt modelId="{98737AA0-4DF1-5E4A-9B68-50363D1D00A0}" type="sibTrans" cxnId="{7EBDB6A4-4F75-CA4B-B39F-BB2EC82E5E68}">
      <dgm:prSet/>
      <dgm:spPr/>
      <dgm:t>
        <a:bodyPr/>
        <a:lstStyle/>
        <a:p>
          <a:endParaRPr lang="en-US"/>
        </a:p>
      </dgm:t>
    </dgm:pt>
    <dgm:pt modelId="{05E3EE30-C722-8F4C-8398-4D83F7386A62}">
      <dgm:prSet phldrT="[Text]"/>
      <dgm:spPr/>
      <dgm:t>
        <a:bodyPr/>
        <a:lstStyle/>
        <a:p>
          <a:r>
            <a:rPr lang="en-US" dirty="0" smtClean="0"/>
            <a:t>Does not scale and does not discover latent rules</a:t>
          </a:r>
          <a:endParaRPr lang="en-US" dirty="0"/>
        </a:p>
      </dgm:t>
    </dgm:pt>
    <dgm:pt modelId="{B3F15A23-D817-B84D-86FE-00F5F63CAB1F}" type="parTrans" cxnId="{D2466C52-8017-5447-AA8A-44A70A2BB475}">
      <dgm:prSet/>
      <dgm:spPr/>
      <dgm:t>
        <a:bodyPr/>
        <a:lstStyle/>
        <a:p>
          <a:endParaRPr lang="en-US"/>
        </a:p>
      </dgm:t>
    </dgm:pt>
    <dgm:pt modelId="{22CA0AAE-4942-E847-B615-13BE7E6657D5}" type="sibTrans" cxnId="{D2466C52-8017-5447-AA8A-44A70A2BB475}">
      <dgm:prSet/>
      <dgm:spPr/>
      <dgm:t>
        <a:bodyPr/>
        <a:lstStyle/>
        <a:p>
          <a:endParaRPr lang="en-US"/>
        </a:p>
      </dgm:t>
    </dgm:pt>
    <dgm:pt modelId="{01D280B6-0763-6C42-A7B4-7883BED6971D}">
      <dgm:prSet phldrT="[Text]"/>
      <dgm:spPr/>
      <dgm:t>
        <a:bodyPr/>
        <a:lstStyle/>
        <a:p>
          <a:r>
            <a:rPr lang="en-US" dirty="0" smtClean="0"/>
            <a:t>Challenges increase as data sparsity increases</a:t>
          </a:r>
          <a:endParaRPr lang="en-US" dirty="0"/>
        </a:p>
      </dgm:t>
    </dgm:pt>
    <dgm:pt modelId="{F7CE6BD2-F3AC-3E4C-B9AF-055511EECEA2}" type="parTrans" cxnId="{1CF24EA6-5FAB-9B47-983F-30B8FD2565F8}">
      <dgm:prSet/>
      <dgm:spPr/>
      <dgm:t>
        <a:bodyPr/>
        <a:lstStyle/>
        <a:p>
          <a:endParaRPr lang="en-US"/>
        </a:p>
      </dgm:t>
    </dgm:pt>
    <dgm:pt modelId="{BB939568-3973-3649-8514-DF8A38C6128F}" type="sibTrans" cxnId="{1CF24EA6-5FAB-9B47-983F-30B8FD2565F8}">
      <dgm:prSet/>
      <dgm:spPr/>
      <dgm:t>
        <a:bodyPr/>
        <a:lstStyle/>
        <a:p>
          <a:endParaRPr lang="en-US"/>
        </a:p>
      </dgm:t>
    </dgm:pt>
    <dgm:pt modelId="{44DC8377-444D-0045-A6DA-FBFB3B06B676}">
      <dgm:prSet phldrT="[Text]"/>
      <dgm:spPr/>
      <dgm:t>
        <a:bodyPr/>
        <a:lstStyle/>
        <a:p>
          <a:r>
            <a:rPr lang="en-US" dirty="0" smtClean="0"/>
            <a:t>Joint Training Wide &amp; Deep Models</a:t>
          </a:r>
          <a:endParaRPr lang="en-US" dirty="0"/>
        </a:p>
      </dgm:t>
    </dgm:pt>
    <dgm:pt modelId="{B97C2F56-4C48-7B4F-BD7D-6B0BD2988582}" type="parTrans" cxnId="{001DD867-1C7F-3042-8213-66E552D9F641}">
      <dgm:prSet/>
      <dgm:spPr/>
      <dgm:t>
        <a:bodyPr/>
        <a:lstStyle/>
        <a:p>
          <a:endParaRPr lang="en-US"/>
        </a:p>
      </dgm:t>
    </dgm:pt>
    <dgm:pt modelId="{1198B699-C0AB-DA40-808F-B0E46F5B7D9C}" type="sibTrans" cxnId="{001DD867-1C7F-3042-8213-66E552D9F641}">
      <dgm:prSet/>
      <dgm:spPr/>
      <dgm:t>
        <a:bodyPr/>
        <a:lstStyle/>
        <a:p>
          <a:endParaRPr lang="en-US"/>
        </a:p>
      </dgm:t>
    </dgm:pt>
    <dgm:pt modelId="{7EDF2E2C-12AF-9547-A86B-63B42C3FAED2}">
      <dgm:prSet phldrT="[Text]"/>
      <dgm:spPr/>
      <dgm:t>
        <a:bodyPr/>
        <a:lstStyle/>
        <a:p>
          <a:r>
            <a:rPr lang="en-US" dirty="0" smtClean="0"/>
            <a:t>Deep Matrix Factorization</a:t>
          </a:r>
          <a:endParaRPr lang="en-US" dirty="0"/>
        </a:p>
      </dgm:t>
    </dgm:pt>
    <dgm:pt modelId="{3F9EC50A-B9B3-4F4D-898A-1A9F952A30B0}" type="parTrans" cxnId="{6C789CBF-BCEE-FB4E-86F7-D03CC8075054}">
      <dgm:prSet/>
      <dgm:spPr/>
      <dgm:t>
        <a:bodyPr/>
        <a:lstStyle/>
        <a:p>
          <a:endParaRPr lang="en-US"/>
        </a:p>
      </dgm:t>
    </dgm:pt>
    <dgm:pt modelId="{CB961D00-DAA6-DA4C-BF05-EE6CD05348F1}" type="sibTrans" cxnId="{6C789CBF-BCEE-FB4E-86F7-D03CC8075054}">
      <dgm:prSet/>
      <dgm:spPr/>
      <dgm:t>
        <a:bodyPr/>
        <a:lstStyle/>
        <a:p>
          <a:endParaRPr lang="en-US"/>
        </a:p>
      </dgm:t>
    </dgm:pt>
    <dgm:pt modelId="{7D851443-24D1-E047-8D8A-B0EE0838EB57}">
      <dgm:prSet phldrT="[Text]"/>
      <dgm:spPr/>
      <dgm:t>
        <a:bodyPr/>
        <a:lstStyle/>
        <a:p>
          <a:r>
            <a:rPr lang="en-US" dirty="0" smtClean="0"/>
            <a:t>Turn sparse features into dense </a:t>
          </a:r>
          <a:r>
            <a:rPr lang="en-US" dirty="0" err="1" smtClean="0"/>
            <a:t>embeddings</a:t>
          </a:r>
          <a:endParaRPr lang="en-US" dirty="0"/>
        </a:p>
      </dgm:t>
    </dgm:pt>
    <dgm:pt modelId="{B2997725-5FEC-1948-B3BF-600C32FE168C}" type="parTrans" cxnId="{C2FBE21D-63EA-5F4D-BC9F-0C6CCD62BE22}">
      <dgm:prSet/>
      <dgm:spPr/>
      <dgm:t>
        <a:bodyPr/>
        <a:lstStyle/>
        <a:p>
          <a:endParaRPr lang="en-US"/>
        </a:p>
      </dgm:t>
    </dgm:pt>
    <dgm:pt modelId="{057EF9C7-62B1-2548-8D38-1923C3FC09B5}" type="sibTrans" cxnId="{C2FBE21D-63EA-5F4D-BC9F-0C6CCD62BE22}">
      <dgm:prSet/>
      <dgm:spPr/>
      <dgm:t>
        <a:bodyPr/>
        <a:lstStyle/>
        <a:p>
          <a:endParaRPr lang="en-US"/>
        </a:p>
      </dgm:t>
    </dgm:pt>
    <dgm:pt modelId="{3F0F52FF-600D-D243-9553-1BFFF430D9BB}" type="pres">
      <dgm:prSet presAssocID="{96F795A5-01F5-464C-BA23-4AEC1FC3C01C}" presName="linearFlow" presStyleCnt="0">
        <dgm:presLayoutVars>
          <dgm:dir/>
          <dgm:animLvl val="lvl"/>
          <dgm:resizeHandles val="exact"/>
        </dgm:presLayoutVars>
      </dgm:prSet>
      <dgm:spPr/>
      <dgm:t>
        <a:bodyPr/>
        <a:lstStyle/>
        <a:p>
          <a:endParaRPr lang="en-US"/>
        </a:p>
      </dgm:t>
    </dgm:pt>
    <dgm:pt modelId="{0DD2F174-8A2B-6C48-8FD0-27B02FB42225}" type="pres">
      <dgm:prSet presAssocID="{232C19CF-BC00-C944-99C7-36B7940DB25B}" presName="composite" presStyleCnt="0"/>
      <dgm:spPr/>
    </dgm:pt>
    <dgm:pt modelId="{0583C8A2-AAF4-3043-BAD5-9ED1DAB8189E}" type="pres">
      <dgm:prSet presAssocID="{232C19CF-BC00-C944-99C7-36B7940DB25B}" presName="parTx" presStyleLbl="node1" presStyleIdx="0" presStyleCnt="3">
        <dgm:presLayoutVars>
          <dgm:chMax val="0"/>
          <dgm:chPref val="0"/>
          <dgm:bulletEnabled val="1"/>
        </dgm:presLayoutVars>
      </dgm:prSet>
      <dgm:spPr/>
      <dgm:t>
        <a:bodyPr/>
        <a:lstStyle/>
        <a:p>
          <a:endParaRPr lang="en-US"/>
        </a:p>
      </dgm:t>
    </dgm:pt>
    <dgm:pt modelId="{2F8FB91C-A88D-0048-8A42-71ADE9A49CB4}" type="pres">
      <dgm:prSet presAssocID="{232C19CF-BC00-C944-99C7-36B7940DB25B}" presName="parSh" presStyleLbl="node1" presStyleIdx="0" presStyleCnt="3"/>
      <dgm:spPr/>
      <dgm:t>
        <a:bodyPr/>
        <a:lstStyle/>
        <a:p>
          <a:endParaRPr lang="en-US"/>
        </a:p>
      </dgm:t>
    </dgm:pt>
    <dgm:pt modelId="{C4060570-9FBB-1145-8FE9-179173BB9DEC}" type="pres">
      <dgm:prSet presAssocID="{232C19CF-BC00-C944-99C7-36B7940DB25B}" presName="desTx" presStyleLbl="fgAcc1" presStyleIdx="0" presStyleCnt="3">
        <dgm:presLayoutVars>
          <dgm:bulletEnabled val="1"/>
        </dgm:presLayoutVars>
      </dgm:prSet>
      <dgm:spPr/>
      <dgm:t>
        <a:bodyPr/>
        <a:lstStyle/>
        <a:p>
          <a:endParaRPr lang="en-US"/>
        </a:p>
      </dgm:t>
    </dgm:pt>
    <dgm:pt modelId="{09D7E41C-50E7-C544-8CFF-C8EA9607D1FD}" type="pres">
      <dgm:prSet presAssocID="{F71242E0-56D7-354E-BCE3-E60AA2C0BF81}" presName="sibTrans" presStyleLbl="sibTrans2D1" presStyleIdx="0" presStyleCnt="2"/>
      <dgm:spPr/>
      <dgm:t>
        <a:bodyPr/>
        <a:lstStyle/>
        <a:p>
          <a:endParaRPr lang="en-US"/>
        </a:p>
      </dgm:t>
    </dgm:pt>
    <dgm:pt modelId="{0851F8F7-C2A2-D643-839B-B18E0C9CD286}" type="pres">
      <dgm:prSet presAssocID="{F71242E0-56D7-354E-BCE3-E60AA2C0BF81}" presName="connTx" presStyleLbl="sibTrans2D1" presStyleIdx="0" presStyleCnt="2"/>
      <dgm:spPr/>
      <dgm:t>
        <a:bodyPr/>
        <a:lstStyle/>
        <a:p>
          <a:endParaRPr lang="en-US"/>
        </a:p>
      </dgm:t>
    </dgm:pt>
    <dgm:pt modelId="{DBA56613-6D74-6541-97EC-84949003F8C8}" type="pres">
      <dgm:prSet presAssocID="{7306E3ED-E7C8-DA4F-AFC3-ECFCA285A1C5}" presName="composite" presStyleCnt="0"/>
      <dgm:spPr/>
    </dgm:pt>
    <dgm:pt modelId="{AE3525E3-BBA5-A947-8445-BDB8B6B77B4E}" type="pres">
      <dgm:prSet presAssocID="{7306E3ED-E7C8-DA4F-AFC3-ECFCA285A1C5}" presName="parTx" presStyleLbl="node1" presStyleIdx="0" presStyleCnt="3">
        <dgm:presLayoutVars>
          <dgm:chMax val="0"/>
          <dgm:chPref val="0"/>
          <dgm:bulletEnabled val="1"/>
        </dgm:presLayoutVars>
      </dgm:prSet>
      <dgm:spPr/>
      <dgm:t>
        <a:bodyPr/>
        <a:lstStyle/>
        <a:p>
          <a:endParaRPr lang="en-US"/>
        </a:p>
      </dgm:t>
    </dgm:pt>
    <dgm:pt modelId="{D4369597-CDF9-BD4C-8F22-2B706E60D714}" type="pres">
      <dgm:prSet presAssocID="{7306E3ED-E7C8-DA4F-AFC3-ECFCA285A1C5}" presName="parSh" presStyleLbl="node1" presStyleIdx="1" presStyleCnt="3"/>
      <dgm:spPr/>
      <dgm:t>
        <a:bodyPr/>
        <a:lstStyle/>
        <a:p>
          <a:endParaRPr lang="en-US"/>
        </a:p>
      </dgm:t>
    </dgm:pt>
    <dgm:pt modelId="{3DCEFEFB-E472-3C44-8AAE-F102EBCFD00F}" type="pres">
      <dgm:prSet presAssocID="{7306E3ED-E7C8-DA4F-AFC3-ECFCA285A1C5}" presName="desTx" presStyleLbl="fgAcc1" presStyleIdx="1" presStyleCnt="3">
        <dgm:presLayoutVars>
          <dgm:bulletEnabled val="1"/>
        </dgm:presLayoutVars>
      </dgm:prSet>
      <dgm:spPr/>
      <dgm:t>
        <a:bodyPr/>
        <a:lstStyle/>
        <a:p>
          <a:endParaRPr lang="en-US"/>
        </a:p>
      </dgm:t>
    </dgm:pt>
    <dgm:pt modelId="{534C9C23-9425-FC45-BB2D-02F36305CFC9}" type="pres">
      <dgm:prSet presAssocID="{474A6895-4510-834D-8788-CC7356A54268}" presName="sibTrans" presStyleLbl="sibTrans2D1" presStyleIdx="1" presStyleCnt="2"/>
      <dgm:spPr/>
      <dgm:t>
        <a:bodyPr/>
        <a:lstStyle/>
        <a:p>
          <a:endParaRPr lang="en-US"/>
        </a:p>
      </dgm:t>
    </dgm:pt>
    <dgm:pt modelId="{B1BAD2C2-29C2-8E40-904D-D5AD4A84A836}" type="pres">
      <dgm:prSet presAssocID="{474A6895-4510-834D-8788-CC7356A54268}" presName="connTx" presStyleLbl="sibTrans2D1" presStyleIdx="1" presStyleCnt="2"/>
      <dgm:spPr/>
      <dgm:t>
        <a:bodyPr/>
        <a:lstStyle/>
        <a:p>
          <a:endParaRPr lang="en-US"/>
        </a:p>
      </dgm:t>
    </dgm:pt>
    <dgm:pt modelId="{61F37129-AD13-7C4D-9F26-97F0D4E43F7D}" type="pres">
      <dgm:prSet presAssocID="{4575AB28-5784-A143-A7D5-207228E8978B}" presName="composite" presStyleCnt="0"/>
      <dgm:spPr/>
    </dgm:pt>
    <dgm:pt modelId="{E9A1544B-7B89-CC43-B586-49EC0A306996}" type="pres">
      <dgm:prSet presAssocID="{4575AB28-5784-A143-A7D5-207228E8978B}" presName="parTx" presStyleLbl="node1" presStyleIdx="1" presStyleCnt="3">
        <dgm:presLayoutVars>
          <dgm:chMax val="0"/>
          <dgm:chPref val="0"/>
          <dgm:bulletEnabled val="1"/>
        </dgm:presLayoutVars>
      </dgm:prSet>
      <dgm:spPr/>
      <dgm:t>
        <a:bodyPr/>
        <a:lstStyle/>
        <a:p>
          <a:endParaRPr lang="en-US"/>
        </a:p>
      </dgm:t>
    </dgm:pt>
    <dgm:pt modelId="{4ADC49A3-3C54-6A42-AEB0-64CC313AB6AC}" type="pres">
      <dgm:prSet presAssocID="{4575AB28-5784-A143-A7D5-207228E8978B}" presName="parSh" presStyleLbl="node1" presStyleIdx="2" presStyleCnt="3"/>
      <dgm:spPr/>
      <dgm:t>
        <a:bodyPr/>
        <a:lstStyle/>
        <a:p>
          <a:endParaRPr lang="en-US"/>
        </a:p>
      </dgm:t>
    </dgm:pt>
    <dgm:pt modelId="{63FDE6CB-28F4-2A46-99AD-04B3AAF2A212}" type="pres">
      <dgm:prSet presAssocID="{4575AB28-5784-A143-A7D5-207228E8978B}" presName="desTx" presStyleLbl="fgAcc1" presStyleIdx="2" presStyleCnt="3">
        <dgm:presLayoutVars>
          <dgm:bulletEnabled val="1"/>
        </dgm:presLayoutVars>
      </dgm:prSet>
      <dgm:spPr/>
      <dgm:t>
        <a:bodyPr/>
        <a:lstStyle/>
        <a:p>
          <a:endParaRPr lang="en-US"/>
        </a:p>
      </dgm:t>
    </dgm:pt>
  </dgm:ptLst>
  <dgm:cxnLst>
    <dgm:cxn modelId="{307D4450-B488-A640-9476-1265A0ECC1BB}" type="presOf" srcId="{4575AB28-5784-A143-A7D5-207228E8978B}" destId="{E9A1544B-7B89-CC43-B586-49EC0A306996}" srcOrd="0" destOrd="0" presId="urn:microsoft.com/office/officeart/2005/8/layout/process3"/>
    <dgm:cxn modelId="{19CF1A1D-71AC-3A43-AC50-3C8D489A2BA0}" type="presOf" srcId="{9BA70952-EA86-244F-A042-D6DBF4D31AED}" destId="{3DCEFEFB-E472-3C44-8AAE-F102EBCFD00F}" srcOrd="0" destOrd="3" presId="urn:microsoft.com/office/officeart/2005/8/layout/process3"/>
    <dgm:cxn modelId="{07A7B4E7-83A9-AB44-BEE2-0AAC7846D6E7}" type="presOf" srcId="{7EDF2E2C-12AF-9547-A86B-63B42C3FAED2}" destId="{63FDE6CB-28F4-2A46-99AD-04B3AAF2A212}" srcOrd="0" destOrd="3" presId="urn:microsoft.com/office/officeart/2005/8/layout/process3"/>
    <dgm:cxn modelId="{FA50386F-6309-574F-822C-F3983CF4E1DD}" type="presOf" srcId="{7D851443-24D1-E047-8D8A-B0EE0838EB57}" destId="{63FDE6CB-28F4-2A46-99AD-04B3AAF2A212}" srcOrd="0" destOrd="1" presId="urn:microsoft.com/office/officeart/2005/8/layout/process3"/>
    <dgm:cxn modelId="{6C789CBF-BCEE-FB4E-86F7-D03CC8075054}" srcId="{4575AB28-5784-A143-A7D5-207228E8978B}" destId="{7EDF2E2C-12AF-9547-A86B-63B42C3FAED2}" srcOrd="3" destOrd="0" parTransId="{3F9EC50A-B9B3-4F4D-898A-1A9F952A30B0}" sibTransId="{CB961D00-DAA6-DA4C-BF05-EE6CD05348F1}"/>
    <dgm:cxn modelId="{69536EEF-8CA1-3347-BFE7-98479095077A}" type="presOf" srcId="{0BA5C26B-2D1A-B847-AA96-E9A106E82784}" destId="{3DCEFEFB-E472-3C44-8AAE-F102EBCFD00F}" srcOrd="0" destOrd="1" presId="urn:microsoft.com/office/officeart/2005/8/layout/process3"/>
    <dgm:cxn modelId="{2A243C85-8F90-3646-BA4F-46DE7EB212BF}" type="presOf" srcId="{05E3EE30-C722-8F4C-8398-4D83F7386A62}" destId="{C4060570-9FBB-1145-8FE9-179173BB9DEC}" srcOrd="0" destOrd="1" presId="urn:microsoft.com/office/officeart/2005/8/layout/process3"/>
    <dgm:cxn modelId="{7EBDB6A4-4F75-CA4B-B39F-BB2EC82E5E68}" srcId="{7306E3ED-E7C8-DA4F-AFC3-ECFCA285A1C5}" destId="{9BA70952-EA86-244F-A042-D6DBF4D31AED}" srcOrd="3" destOrd="0" parTransId="{D33660EF-A5D9-4842-A96E-43842C33825F}" sibTransId="{98737AA0-4DF1-5E4A-9B68-50363D1D00A0}"/>
    <dgm:cxn modelId="{FBC2B9D9-9392-8543-8B21-9BD39A803B12}" srcId="{7306E3ED-E7C8-DA4F-AFC3-ECFCA285A1C5}" destId="{0BA5C26B-2D1A-B847-AA96-E9A106E82784}" srcOrd="1" destOrd="0" parTransId="{8956EAF1-2469-ED4D-A45D-968665EE66EB}" sibTransId="{C0D85FED-47B9-FC47-BAF0-1AA040147E14}"/>
    <dgm:cxn modelId="{2EB3F354-E33F-0E4B-A6AE-1D7D2DF7D196}" type="presOf" srcId="{4575AB28-5784-A143-A7D5-207228E8978B}" destId="{4ADC49A3-3C54-6A42-AEB0-64CC313AB6AC}" srcOrd="1" destOrd="0" presId="urn:microsoft.com/office/officeart/2005/8/layout/process3"/>
    <dgm:cxn modelId="{FF50A601-960D-4B42-A553-32A3A87950BB}" type="presOf" srcId="{474A6895-4510-834D-8788-CC7356A54268}" destId="{534C9C23-9425-FC45-BB2D-02F36305CFC9}" srcOrd="0" destOrd="0" presId="urn:microsoft.com/office/officeart/2005/8/layout/process3"/>
    <dgm:cxn modelId="{C2FBE21D-63EA-5F4D-BC9F-0C6CCD62BE22}" srcId="{4575AB28-5784-A143-A7D5-207228E8978B}" destId="{7D851443-24D1-E047-8D8A-B0EE0838EB57}" srcOrd="1" destOrd="0" parTransId="{B2997725-5FEC-1948-B3BF-600C32FE168C}" sibTransId="{057EF9C7-62B1-2548-8D38-1923C3FC09B5}"/>
    <dgm:cxn modelId="{E4A86C58-B89E-8548-888C-0D45C2A3B7BC}" type="presOf" srcId="{7306E3ED-E7C8-DA4F-AFC3-ECFCA285A1C5}" destId="{D4369597-CDF9-BD4C-8F22-2B706E60D714}" srcOrd="1" destOrd="0" presId="urn:microsoft.com/office/officeart/2005/8/layout/process3"/>
    <dgm:cxn modelId="{7CFAD851-4CB0-2A47-A7DD-FC22E8A8D71B}" type="presOf" srcId="{01D280B6-0763-6C42-A7B4-7883BED6971D}" destId="{3DCEFEFB-E472-3C44-8AAE-F102EBCFD00F}" srcOrd="0" destOrd="2" presId="urn:microsoft.com/office/officeart/2005/8/layout/process3"/>
    <dgm:cxn modelId="{F498BF5D-E308-E84A-A263-4428B5014DBE}" srcId="{4575AB28-5784-A143-A7D5-207228E8978B}" destId="{D44A85ED-9600-3741-941E-718FB4558737}" srcOrd="0" destOrd="0" parTransId="{394DF081-C0B5-4743-813B-B9E85DAA3004}" sibTransId="{FAC0F654-7B4A-9945-940B-3920ACCCE2B9}"/>
    <dgm:cxn modelId="{903EDBF2-13A2-C34D-BC48-24E0E5287E52}" type="presOf" srcId="{232C19CF-BC00-C944-99C7-36B7940DB25B}" destId="{2F8FB91C-A88D-0048-8A42-71ADE9A49CB4}" srcOrd="1" destOrd="0" presId="urn:microsoft.com/office/officeart/2005/8/layout/process3"/>
    <dgm:cxn modelId="{00907921-FCCF-E644-80A1-6D3D24DCE29A}" type="presOf" srcId="{F71242E0-56D7-354E-BCE3-E60AA2C0BF81}" destId="{0851F8F7-C2A2-D643-839B-B18E0C9CD286}" srcOrd="1" destOrd="0" presId="urn:microsoft.com/office/officeart/2005/8/layout/process3"/>
    <dgm:cxn modelId="{BCE0A936-DC8D-CF4C-A82F-1D1A1EB9AA0F}" type="presOf" srcId="{F71242E0-56D7-354E-BCE3-E60AA2C0BF81}" destId="{09D7E41C-50E7-C544-8CFF-C8EA9607D1FD}" srcOrd="0" destOrd="0" presId="urn:microsoft.com/office/officeart/2005/8/layout/process3"/>
    <dgm:cxn modelId="{29A30BBE-F070-1D48-A2EA-5FA45D960DF0}" type="presOf" srcId="{232C19CF-BC00-C944-99C7-36B7940DB25B}" destId="{0583C8A2-AAF4-3043-BAD5-9ED1DAB8189E}" srcOrd="0" destOrd="0" presId="urn:microsoft.com/office/officeart/2005/8/layout/process3"/>
    <dgm:cxn modelId="{773AB9FF-9377-E440-82BF-D8C12EFCBBE8}" srcId="{96F795A5-01F5-464C-BA23-4AEC1FC3C01C}" destId="{7306E3ED-E7C8-DA4F-AFC3-ECFCA285A1C5}" srcOrd="1" destOrd="0" parTransId="{997D612F-38E2-8E4C-9513-35169260C0D7}" sibTransId="{474A6895-4510-834D-8788-CC7356A54268}"/>
    <dgm:cxn modelId="{D2466C52-8017-5447-AA8A-44A70A2BB475}" srcId="{232C19CF-BC00-C944-99C7-36B7940DB25B}" destId="{05E3EE30-C722-8F4C-8398-4D83F7386A62}" srcOrd="1" destOrd="0" parTransId="{B3F15A23-D817-B84D-86FE-00F5F63CAB1F}" sibTransId="{22CA0AAE-4942-E847-B615-13BE7E6657D5}"/>
    <dgm:cxn modelId="{D7EE7F84-D444-8144-9D7D-7EDBDC90C174}" srcId="{96F795A5-01F5-464C-BA23-4AEC1FC3C01C}" destId="{232C19CF-BC00-C944-99C7-36B7940DB25B}" srcOrd="0" destOrd="0" parTransId="{523C2DF1-204D-0443-BA53-948E0E0F86AF}" sibTransId="{F71242E0-56D7-354E-BCE3-E60AA2C0BF81}"/>
    <dgm:cxn modelId="{4B297750-2988-764A-A23A-D5A1A3EF5DD9}" srcId="{232C19CF-BC00-C944-99C7-36B7940DB25B}" destId="{4F32FF6B-E0D9-2F43-8D7F-AA04B45BC916}" srcOrd="0" destOrd="0" parTransId="{DB5DCE9D-A56C-9B4F-812F-6E50383F70D1}" sibTransId="{1EA51C92-35B6-8F4E-AB5D-FC798DB08F95}"/>
    <dgm:cxn modelId="{1CF24EA6-5FAB-9B47-983F-30B8FD2565F8}" srcId="{7306E3ED-E7C8-DA4F-AFC3-ECFCA285A1C5}" destId="{01D280B6-0763-6C42-A7B4-7883BED6971D}" srcOrd="2" destOrd="0" parTransId="{F7CE6BD2-F3AC-3E4C-B9AF-055511EECEA2}" sibTransId="{BB939568-3973-3649-8514-DF8A38C6128F}"/>
    <dgm:cxn modelId="{8A3977A7-5723-5D44-8995-152B1B9B6056}" type="presOf" srcId="{4F32FF6B-E0D9-2F43-8D7F-AA04B45BC916}" destId="{C4060570-9FBB-1145-8FE9-179173BB9DEC}" srcOrd="0" destOrd="0" presId="urn:microsoft.com/office/officeart/2005/8/layout/process3"/>
    <dgm:cxn modelId="{001DD867-1C7F-3042-8213-66E552D9F641}" srcId="{4575AB28-5784-A143-A7D5-207228E8978B}" destId="{44DC8377-444D-0045-A6DA-FBFB3B06B676}" srcOrd="2" destOrd="0" parTransId="{B97C2F56-4C48-7B4F-BD7D-6B0BD2988582}" sibTransId="{1198B699-C0AB-DA40-808F-B0E46F5B7D9C}"/>
    <dgm:cxn modelId="{3C0528EC-C3A9-0D44-B344-2E11D3B9726F}" type="presOf" srcId="{474A6895-4510-834D-8788-CC7356A54268}" destId="{B1BAD2C2-29C2-8E40-904D-D5AD4A84A836}" srcOrd="1" destOrd="0" presId="urn:microsoft.com/office/officeart/2005/8/layout/process3"/>
    <dgm:cxn modelId="{E2E34A3D-B7E6-2447-8968-38333AEB7FD7}" type="presOf" srcId="{96F795A5-01F5-464C-BA23-4AEC1FC3C01C}" destId="{3F0F52FF-600D-D243-9553-1BFFF430D9BB}" srcOrd="0" destOrd="0" presId="urn:microsoft.com/office/officeart/2005/8/layout/process3"/>
    <dgm:cxn modelId="{795A241B-5C3D-C24C-83D6-36EAAC4B9304}" type="presOf" srcId="{44DC8377-444D-0045-A6DA-FBFB3B06B676}" destId="{63FDE6CB-28F4-2A46-99AD-04B3AAF2A212}" srcOrd="0" destOrd="2" presId="urn:microsoft.com/office/officeart/2005/8/layout/process3"/>
    <dgm:cxn modelId="{1320281E-9281-CE48-BB9E-B48D64D53FCC}" type="presOf" srcId="{D44A85ED-9600-3741-941E-718FB4558737}" destId="{63FDE6CB-28F4-2A46-99AD-04B3AAF2A212}" srcOrd="0" destOrd="0" presId="urn:microsoft.com/office/officeart/2005/8/layout/process3"/>
    <dgm:cxn modelId="{DDC5D894-0886-604F-A14D-01A694896090}" type="presOf" srcId="{7EAAC12A-4E41-FA40-A2EA-21DB319A9DE9}" destId="{3DCEFEFB-E472-3C44-8AAE-F102EBCFD00F}" srcOrd="0" destOrd="0" presId="urn:microsoft.com/office/officeart/2005/8/layout/process3"/>
    <dgm:cxn modelId="{ACE29E31-8C83-8D48-8C29-149A1F229692}" srcId="{7306E3ED-E7C8-DA4F-AFC3-ECFCA285A1C5}" destId="{7EAAC12A-4E41-FA40-A2EA-21DB319A9DE9}" srcOrd="0" destOrd="0" parTransId="{129EE877-7549-0647-A4A0-A3C55C4FCD2E}" sibTransId="{E685651F-1DAA-024F-8360-CB5B1CCF72B2}"/>
    <dgm:cxn modelId="{3F2DAFB8-F171-D14A-88C6-745C7162B7F0}" type="presOf" srcId="{7306E3ED-E7C8-DA4F-AFC3-ECFCA285A1C5}" destId="{AE3525E3-BBA5-A947-8445-BDB8B6B77B4E}" srcOrd="0" destOrd="0" presId="urn:microsoft.com/office/officeart/2005/8/layout/process3"/>
    <dgm:cxn modelId="{2C57CA80-3F13-2541-8D99-4DA1B169F7A4}" srcId="{96F795A5-01F5-464C-BA23-4AEC1FC3C01C}" destId="{4575AB28-5784-A143-A7D5-207228E8978B}" srcOrd="2" destOrd="0" parTransId="{9FC68187-971E-B849-9A99-2CBAFBD3344D}" sibTransId="{770F88B9-5A01-D349-A8E3-D52E240AF87C}"/>
    <dgm:cxn modelId="{F57D7BE5-BB14-764A-BB8A-DA70BBD725BC}" type="presParOf" srcId="{3F0F52FF-600D-D243-9553-1BFFF430D9BB}" destId="{0DD2F174-8A2B-6C48-8FD0-27B02FB42225}" srcOrd="0" destOrd="0" presId="urn:microsoft.com/office/officeart/2005/8/layout/process3"/>
    <dgm:cxn modelId="{4A837361-DCFA-2D4A-858A-BC29938DD0D0}" type="presParOf" srcId="{0DD2F174-8A2B-6C48-8FD0-27B02FB42225}" destId="{0583C8A2-AAF4-3043-BAD5-9ED1DAB8189E}" srcOrd="0" destOrd="0" presId="urn:microsoft.com/office/officeart/2005/8/layout/process3"/>
    <dgm:cxn modelId="{93049FE9-8640-C14C-AB5C-E1CA392B9DB5}" type="presParOf" srcId="{0DD2F174-8A2B-6C48-8FD0-27B02FB42225}" destId="{2F8FB91C-A88D-0048-8A42-71ADE9A49CB4}" srcOrd="1" destOrd="0" presId="urn:microsoft.com/office/officeart/2005/8/layout/process3"/>
    <dgm:cxn modelId="{0355988E-87BE-4A40-B812-2B2416119504}" type="presParOf" srcId="{0DD2F174-8A2B-6C48-8FD0-27B02FB42225}" destId="{C4060570-9FBB-1145-8FE9-179173BB9DEC}" srcOrd="2" destOrd="0" presId="urn:microsoft.com/office/officeart/2005/8/layout/process3"/>
    <dgm:cxn modelId="{C46997BF-80C5-4241-966C-E69D1BD2D66D}" type="presParOf" srcId="{3F0F52FF-600D-D243-9553-1BFFF430D9BB}" destId="{09D7E41C-50E7-C544-8CFF-C8EA9607D1FD}" srcOrd="1" destOrd="0" presId="urn:microsoft.com/office/officeart/2005/8/layout/process3"/>
    <dgm:cxn modelId="{29E50605-E039-CD4F-AB88-9D7208BDF603}" type="presParOf" srcId="{09D7E41C-50E7-C544-8CFF-C8EA9607D1FD}" destId="{0851F8F7-C2A2-D643-839B-B18E0C9CD286}" srcOrd="0" destOrd="0" presId="urn:microsoft.com/office/officeart/2005/8/layout/process3"/>
    <dgm:cxn modelId="{5BF2AF5B-C62A-CB45-B51C-39795116EB1C}" type="presParOf" srcId="{3F0F52FF-600D-D243-9553-1BFFF430D9BB}" destId="{DBA56613-6D74-6541-97EC-84949003F8C8}" srcOrd="2" destOrd="0" presId="urn:microsoft.com/office/officeart/2005/8/layout/process3"/>
    <dgm:cxn modelId="{0598D456-BB2C-7D4B-8AD4-F5F409A2F98A}" type="presParOf" srcId="{DBA56613-6D74-6541-97EC-84949003F8C8}" destId="{AE3525E3-BBA5-A947-8445-BDB8B6B77B4E}" srcOrd="0" destOrd="0" presId="urn:microsoft.com/office/officeart/2005/8/layout/process3"/>
    <dgm:cxn modelId="{ACAC70BF-F159-B040-A802-B52ACD039AD1}" type="presParOf" srcId="{DBA56613-6D74-6541-97EC-84949003F8C8}" destId="{D4369597-CDF9-BD4C-8F22-2B706E60D714}" srcOrd="1" destOrd="0" presId="urn:microsoft.com/office/officeart/2005/8/layout/process3"/>
    <dgm:cxn modelId="{7B69F203-DAC3-D541-AA14-B94796EC6548}" type="presParOf" srcId="{DBA56613-6D74-6541-97EC-84949003F8C8}" destId="{3DCEFEFB-E472-3C44-8AAE-F102EBCFD00F}" srcOrd="2" destOrd="0" presId="urn:microsoft.com/office/officeart/2005/8/layout/process3"/>
    <dgm:cxn modelId="{C7519D19-C8B2-CB43-9F70-290FD56C8FBB}" type="presParOf" srcId="{3F0F52FF-600D-D243-9553-1BFFF430D9BB}" destId="{534C9C23-9425-FC45-BB2D-02F36305CFC9}" srcOrd="3" destOrd="0" presId="urn:microsoft.com/office/officeart/2005/8/layout/process3"/>
    <dgm:cxn modelId="{5AB532F2-75A1-FD4A-9CE3-6F1D590AD5CE}" type="presParOf" srcId="{534C9C23-9425-FC45-BB2D-02F36305CFC9}" destId="{B1BAD2C2-29C2-8E40-904D-D5AD4A84A836}" srcOrd="0" destOrd="0" presId="urn:microsoft.com/office/officeart/2005/8/layout/process3"/>
    <dgm:cxn modelId="{D852A462-2A92-A349-BD8A-F9137811BFB8}" type="presParOf" srcId="{3F0F52FF-600D-D243-9553-1BFFF430D9BB}" destId="{61F37129-AD13-7C4D-9F26-97F0D4E43F7D}" srcOrd="4" destOrd="0" presId="urn:microsoft.com/office/officeart/2005/8/layout/process3"/>
    <dgm:cxn modelId="{38EEFCBD-8CDB-4A48-9A87-2520977E4CB9}" type="presParOf" srcId="{61F37129-AD13-7C4D-9F26-97F0D4E43F7D}" destId="{E9A1544B-7B89-CC43-B586-49EC0A306996}" srcOrd="0" destOrd="0" presId="urn:microsoft.com/office/officeart/2005/8/layout/process3"/>
    <dgm:cxn modelId="{26555EC5-0799-874F-B588-D23EB22F7E89}" type="presParOf" srcId="{61F37129-AD13-7C4D-9F26-97F0D4E43F7D}" destId="{4ADC49A3-3C54-6A42-AEB0-64CC313AB6AC}" srcOrd="1" destOrd="0" presId="urn:microsoft.com/office/officeart/2005/8/layout/process3"/>
    <dgm:cxn modelId="{ADA27755-FCB5-F049-B8B3-86C8D2301AA3}" type="presParOf" srcId="{61F37129-AD13-7C4D-9F26-97F0D4E43F7D}" destId="{63FDE6CB-28F4-2A46-99AD-04B3AAF2A212}"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0B55BD-420D-F747-BEDE-ADA0383649F1}">
      <dsp:nvSpPr>
        <dsp:cNvPr id="0" name=""/>
        <dsp:cNvSpPr/>
      </dsp:nvSpPr>
      <dsp:spPr>
        <a:xfrm>
          <a:off x="2367" y="1984"/>
          <a:ext cx="2030015" cy="2030015"/>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5000" r="-25000"/>
          </a:stretch>
        </a:blip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333107E5-0F35-2746-A9BA-ECA5CEC58C13}">
      <dsp:nvSpPr>
        <dsp:cNvPr id="0" name=""/>
        <dsp:cNvSpPr/>
      </dsp:nvSpPr>
      <dsp:spPr>
        <a:xfrm>
          <a:off x="2367" y="1984"/>
          <a:ext cx="203" cy="4060031"/>
        </a:xfrm>
        <a:prstGeom prst="line">
          <a:avLst/>
        </a:prstGeom>
        <a:noFill/>
        <a:ln w="9525" cap="flat"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1C8D1B1C-0394-564A-B13C-459A75003435}">
      <dsp:nvSpPr>
        <dsp:cNvPr id="0" name=""/>
        <dsp:cNvSpPr/>
      </dsp:nvSpPr>
      <dsp:spPr>
        <a:xfrm>
          <a:off x="2367" y="2032000"/>
          <a:ext cx="2030015" cy="2030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Human</a:t>
          </a:r>
          <a:endParaRPr lang="en-US" sz="1800" kern="1200" dirty="0"/>
        </a:p>
        <a:p>
          <a:pPr marL="114300" lvl="1" indent="-114300" algn="l" defTabSz="622300">
            <a:lnSpc>
              <a:spcPct val="90000"/>
            </a:lnSpc>
            <a:spcBef>
              <a:spcPct val="0"/>
            </a:spcBef>
            <a:spcAft>
              <a:spcPct val="15000"/>
            </a:spcAft>
            <a:buChar char="•"/>
          </a:pPr>
          <a:r>
            <a:rPr lang="en-US" sz="1400" kern="1200" dirty="0" smtClean="0"/>
            <a:t>DJ</a:t>
          </a:r>
          <a:endParaRPr lang="en-US" sz="1400" kern="1200" dirty="0"/>
        </a:p>
        <a:p>
          <a:pPr marL="114300" lvl="1" indent="-114300" algn="l" defTabSz="622300">
            <a:lnSpc>
              <a:spcPct val="90000"/>
            </a:lnSpc>
            <a:spcBef>
              <a:spcPct val="0"/>
            </a:spcBef>
            <a:spcAft>
              <a:spcPct val="15000"/>
            </a:spcAft>
            <a:buChar char="•"/>
          </a:pPr>
          <a:r>
            <a:rPr lang="en-US" sz="1400" kern="1200" dirty="0" smtClean="0"/>
            <a:t>Librarian</a:t>
          </a:r>
          <a:endParaRPr lang="en-US" sz="1400" kern="1200" dirty="0"/>
        </a:p>
        <a:p>
          <a:pPr marL="114300" lvl="1" indent="-114300" algn="l" defTabSz="622300">
            <a:lnSpc>
              <a:spcPct val="90000"/>
            </a:lnSpc>
            <a:spcBef>
              <a:spcPct val="0"/>
            </a:spcBef>
            <a:spcAft>
              <a:spcPct val="15000"/>
            </a:spcAft>
            <a:buChar char="•"/>
          </a:pPr>
          <a:r>
            <a:rPr lang="en-US" sz="1400" kern="1200" dirty="0" smtClean="0"/>
            <a:t>Sommelier</a:t>
          </a:r>
          <a:endParaRPr lang="en-US" sz="1400" kern="1200" dirty="0"/>
        </a:p>
        <a:p>
          <a:pPr marL="114300" lvl="1" indent="-114300" algn="l" defTabSz="622300">
            <a:lnSpc>
              <a:spcPct val="90000"/>
            </a:lnSpc>
            <a:spcBef>
              <a:spcPct val="0"/>
            </a:spcBef>
            <a:spcAft>
              <a:spcPct val="15000"/>
            </a:spcAft>
            <a:buChar char="•"/>
          </a:pPr>
          <a:endParaRPr lang="en-US" sz="1400" kern="1200" dirty="0"/>
        </a:p>
      </dsp:txBody>
      <dsp:txXfrm>
        <a:off x="2367" y="2032000"/>
        <a:ext cx="2030015" cy="2030015"/>
      </dsp:txXfrm>
    </dsp:sp>
    <dsp:sp modelId="{67174DD5-2D42-CB4C-A115-353430D40A5F}">
      <dsp:nvSpPr>
        <dsp:cNvPr id="0" name=""/>
        <dsp:cNvSpPr/>
      </dsp:nvSpPr>
      <dsp:spPr>
        <a:xfrm>
          <a:off x="2032992" y="1984"/>
          <a:ext cx="2030015" cy="2030015"/>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25000" b="-25000"/>
          </a:stretch>
        </a:blip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C0A7DB7D-1E84-1D4C-B221-72BD9558356B}">
      <dsp:nvSpPr>
        <dsp:cNvPr id="0" name=""/>
        <dsp:cNvSpPr/>
      </dsp:nvSpPr>
      <dsp:spPr>
        <a:xfrm>
          <a:off x="2032992" y="1984"/>
          <a:ext cx="203" cy="4060031"/>
        </a:xfrm>
        <a:prstGeom prst="line">
          <a:avLst/>
        </a:prstGeom>
        <a:noFill/>
        <a:ln w="9525" cap="flat"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32769FB-FD3A-1F4F-B9D3-E609EA6A5670}">
      <dsp:nvSpPr>
        <dsp:cNvPr id="0" name=""/>
        <dsp:cNvSpPr/>
      </dsp:nvSpPr>
      <dsp:spPr>
        <a:xfrm>
          <a:off x="2032992" y="2032000"/>
          <a:ext cx="2030015" cy="2030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Human + Data</a:t>
          </a:r>
          <a:endParaRPr lang="en-US" sz="1800" kern="1200" dirty="0"/>
        </a:p>
        <a:p>
          <a:pPr marL="114300" lvl="1" indent="-114300" algn="l" defTabSz="622300">
            <a:lnSpc>
              <a:spcPct val="90000"/>
            </a:lnSpc>
            <a:spcBef>
              <a:spcPct val="0"/>
            </a:spcBef>
            <a:spcAft>
              <a:spcPct val="15000"/>
            </a:spcAft>
            <a:buChar char="•"/>
          </a:pPr>
          <a:r>
            <a:rPr lang="en-US" sz="1400" kern="1200" dirty="0" smtClean="0"/>
            <a:t>Market Basket</a:t>
          </a:r>
          <a:endParaRPr lang="en-US" sz="1400" kern="1200" dirty="0"/>
        </a:p>
        <a:p>
          <a:pPr marL="114300" lvl="1" indent="-114300" algn="l" defTabSz="622300">
            <a:lnSpc>
              <a:spcPct val="90000"/>
            </a:lnSpc>
            <a:spcBef>
              <a:spcPct val="0"/>
            </a:spcBef>
            <a:spcAft>
              <a:spcPct val="15000"/>
            </a:spcAft>
            <a:buChar char="•"/>
          </a:pPr>
          <a:r>
            <a:rPr lang="en-US" sz="1400" kern="1200" dirty="0" smtClean="0"/>
            <a:t>People you may know</a:t>
          </a:r>
          <a:endParaRPr lang="en-US" sz="1400" kern="1200" dirty="0"/>
        </a:p>
        <a:p>
          <a:pPr marL="114300" lvl="1" indent="-114300" algn="l" defTabSz="622300">
            <a:lnSpc>
              <a:spcPct val="90000"/>
            </a:lnSpc>
            <a:spcBef>
              <a:spcPct val="0"/>
            </a:spcBef>
            <a:spcAft>
              <a:spcPct val="15000"/>
            </a:spcAft>
            <a:buChar char="•"/>
          </a:pPr>
          <a:r>
            <a:rPr lang="en-US" sz="1400" kern="1200" dirty="0" smtClean="0"/>
            <a:t>Job you may be interested in</a:t>
          </a:r>
          <a:endParaRPr lang="en-US" sz="1400" kern="1200" dirty="0"/>
        </a:p>
        <a:p>
          <a:pPr marL="114300" lvl="1" indent="-114300" algn="l" defTabSz="622300">
            <a:lnSpc>
              <a:spcPct val="90000"/>
            </a:lnSpc>
            <a:spcBef>
              <a:spcPct val="0"/>
            </a:spcBef>
            <a:spcAft>
              <a:spcPct val="15000"/>
            </a:spcAft>
            <a:buChar char="•"/>
          </a:pPr>
          <a:r>
            <a:rPr lang="en-US" sz="1400" kern="1200" dirty="0" smtClean="0"/>
            <a:t>Items you may want to consider</a:t>
          </a:r>
          <a:endParaRPr lang="en-US" sz="1400" kern="1200" dirty="0"/>
        </a:p>
      </dsp:txBody>
      <dsp:txXfrm>
        <a:off x="2032992" y="2032000"/>
        <a:ext cx="2030015" cy="2030015"/>
      </dsp:txXfrm>
    </dsp:sp>
    <dsp:sp modelId="{D3DEA78E-426B-8841-AA7A-2C56141644B5}">
      <dsp:nvSpPr>
        <dsp:cNvPr id="0" name=""/>
        <dsp:cNvSpPr/>
      </dsp:nvSpPr>
      <dsp:spPr>
        <a:xfrm>
          <a:off x="4063616" y="1984"/>
          <a:ext cx="2030015" cy="2030015"/>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2000" r="-12000"/>
          </a:stretch>
        </a:blip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75D1FB56-6793-1440-8CCD-79BBC5A3FF9B}">
      <dsp:nvSpPr>
        <dsp:cNvPr id="0" name=""/>
        <dsp:cNvSpPr/>
      </dsp:nvSpPr>
      <dsp:spPr>
        <a:xfrm>
          <a:off x="4063616" y="1984"/>
          <a:ext cx="203" cy="4060031"/>
        </a:xfrm>
        <a:prstGeom prst="line">
          <a:avLst/>
        </a:prstGeom>
        <a:noFill/>
        <a:ln w="9525" cap="flat"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CE5D8D8-2E3C-A941-877D-E014FB4E8DC7}">
      <dsp:nvSpPr>
        <dsp:cNvPr id="0" name=""/>
        <dsp:cNvSpPr/>
      </dsp:nvSpPr>
      <dsp:spPr>
        <a:xfrm>
          <a:off x="4063616" y="2032000"/>
          <a:ext cx="2030015" cy="2030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Data + Machines</a:t>
          </a:r>
          <a:endParaRPr lang="en-US" sz="1800" kern="1200" dirty="0"/>
        </a:p>
        <a:p>
          <a:pPr marL="114300" lvl="1" indent="-114300" algn="l" defTabSz="622300">
            <a:lnSpc>
              <a:spcPct val="90000"/>
            </a:lnSpc>
            <a:spcBef>
              <a:spcPct val="0"/>
            </a:spcBef>
            <a:spcAft>
              <a:spcPct val="15000"/>
            </a:spcAft>
            <a:buChar char="•"/>
          </a:pPr>
          <a:r>
            <a:rPr lang="en-US" sz="1400" kern="1200" dirty="0" smtClean="0"/>
            <a:t>Deep &amp; Wide Learning</a:t>
          </a:r>
          <a:endParaRPr lang="en-US" sz="1400" kern="1200" dirty="0"/>
        </a:p>
        <a:p>
          <a:pPr marL="114300" lvl="1" indent="-114300" algn="l" defTabSz="622300">
            <a:lnSpc>
              <a:spcPct val="90000"/>
            </a:lnSpc>
            <a:spcBef>
              <a:spcPct val="0"/>
            </a:spcBef>
            <a:spcAft>
              <a:spcPct val="15000"/>
            </a:spcAft>
            <a:buChar char="•"/>
          </a:pPr>
          <a:r>
            <a:rPr lang="en-US" sz="1400" kern="1200" dirty="0" smtClean="0"/>
            <a:t>Deep Matrix Factorization</a:t>
          </a:r>
          <a:endParaRPr lang="en-US" sz="1400" kern="1200" dirty="0"/>
        </a:p>
      </dsp:txBody>
      <dsp:txXfrm>
        <a:off x="4063616" y="2032000"/>
        <a:ext cx="2030015" cy="20300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8FB91C-A88D-0048-8A42-71ADE9A49CB4}">
      <dsp:nvSpPr>
        <dsp:cNvPr id="0" name=""/>
        <dsp:cNvSpPr/>
      </dsp:nvSpPr>
      <dsp:spPr>
        <a:xfrm>
          <a:off x="4093" y="57875"/>
          <a:ext cx="1861062" cy="882318"/>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57150" numCol="1" spcCol="1270" anchor="t" anchorCtr="0">
          <a:noAutofit/>
        </a:bodyPr>
        <a:lstStyle/>
        <a:p>
          <a:pPr lvl="0" algn="l" defTabSz="666750">
            <a:lnSpc>
              <a:spcPct val="90000"/>
            </a:lnSpc>
            <a:spcBef>
              <a:spcPct val="0"/>
            </a:spcBef>
            <a:spcAft>
              <a:spcPct val="35000"/>
            </a:spcAft>
          </a:pPr>
          <a:r>
            <a:rPr lang="en-US" sz="1500" kern="1200" dirty="0" smtClean="0"/>
            <a:t>Human Curated Rule</a:t>
          </a:r>
          <a:endParaRPr lang="en-US" sz="1500" kern="1200" dirty="0"/>
        </a:p>
      </dsp:txBody>
      <dsp:txXfrm>
        <a:off x="4093" y="57875"/>
        <a:ext cx="1861062" cy="588212"/>
      </dsp:txXfrm>
    </dsp:sp>
    <dsp:sp modelId="{C4060570-9FBB-1145-8FE9-179173BB9DEC}">
      <dsp:nvSpPr>
        <dsp:cNvPr id="0" name=""/>
        <dsp:cNvSpPr/>
      </dsp:nvSpPr>
      <dsp:spPr>
        <a:xfrm>
          <a:off x="385274" y="646088"/>
          <a:ext cx="1861062" cy="2958398"/>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If User1 like Item1 and Item2, If User2 like Item3 and Item2, then recommend Item3 to User 1</a:t>
          </a:r>
          <a:endParaRPr lang="en-US" sz="1500" kern="1200" dirty="0"/>
        </a:p>
        <a:p>
          <a:pPr marL="114300" lvl="1" indent="-114300" algn="l" defTabSz="666750">
            <a:lnSpc>
              <a:spcPct val="90000"/>
            </a:lnSpc>
            <a:spcBef>
              <a:spcPct val="0"/>
            </a:spcBef>
            <a:spcAft>
              <a:spcPct val="15000"/>
            </a:spcAft>
            <a:buChar char="•"/>
          </a:pPr>
          <a:r>
            <a:rPr lang="en-US" sz="1500" kern="1200" dirty="0" smtClean="0"/>
            <a:t>Does not scale and does not discover latent rules</a:t>
          </a:r>
          <a:endParaRPr lang="en-US" sz="1500" kern="1200" dirty="0"/>
        </a:p>
      </dsp:txBody>
      <dsp:txXfrm>
        <a:off x="439783" y="700597"/>
        <a:ext cx="1752044" cy="2849380"/>
      </dsp:txXfrm>
    </dsp:sp>
    <dsp:sp modelId="{09D7E41C-50E7-C544-8CFF-C8EA9607D1FD}">
      <dsp:nvSpPr>
        <dsp:cNvPr id="0" name=""/>
        <dsp:cNvSpPr/>
      </dsp:nvSpPr>
      <dsp:spPr>
        <a:xfrm>
          <a:off x="2147286" y="120306"/>
          <a:ext cx="598116" cy="463350"/>
        </a:xfrm>
        <a:prstGeom prst="rightArrow">
          <a:avLst>
            <a:gd name="adj1" fmla="val 60000"/>
            <a:gd name="adj2" fmla="val 5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a:off x="2147286" y="212976"/>
        <a:ext cx="459111" cy="278010"/>
      </dsp:txXfrm>
    </dsp:sp>
    <dsp:sp modelId="{D4369597-CDF9-BD4C-8F22-2B706E60D714}">
      <dsp:nvSpPr>
        <dsp:cNvPr id="0" name=""/>
        <dsp:cNvSpPr/>
      </dsp:nvSpPr>
      <dsp:spPr>
        <a:xfrm>
          <a:off x="2993677" y="57875"/>
          <a:ext cx="1861062" cy="882318"/>
        </a:xfrm>
        <a:prstGeom prst="roundRect">
          <a:avLst>
            <a:gd name="adj" fmla="val 10000"/>
          </a:avLst>
        </a:prstGeom>
        <a:gradFill rotWithShape="0">
          <a:gsLst>
            <a:gs pos="0">
              <a:schemeClr val="accent5">
                <a:hueOff val="-1774514"/>
                <a:satOff val="-24479"/>
                <a:lumOff val="-98"/>
                <a:alphaOff val="0"/>
                <a:shade val="51000"/>
                <a:satMod val="130000"/>
              </a:schemeClr>
            </a:gs>
            <a:gs pos="80000">
              <a:schemeClr val="accent5">
                <a:hueOff val="-1774514"/>
                <a:satOff val="-24479"/>
                <a:lumOff val="-98"/>
                <a:alphaOff val="0"/>
                <a:shade val="93000"/>
                <a:satMod val="130000"/>
              </a:schemeClr>
            </a:gs>
            <a:gs pos="100000">
              <a:schemeClr val="accent5">
                <a:hueOff val="-1774514"/>
                <a:satOff val="-24479"/>
                <a:lumOff val="-9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57150" numCol="1" spcCol="1270" anchor="t" anchorCtr="0">
          <a:noAutofit/>
        </a:bodyPr>
        <a:lstStyle/>
        <a:p>
          <a:pPr lvl="0" algn="l" defTabSz="666750">
            <a:lnSpc>
              <a:spcPct val="90000"/>
            </a:lnSpc>
            <a:spcBef>
              <a:spcPct val="0"/>
            </a:spcBef>
            <a:spcAft>
              <a:spcPct val="35000"/>
            </a:spcAft>
          </a:pPr>
          <a:r>
            <a:rPr lang="en-US" sz="1500" kern="1200" dirty="0" smtClean="0"/>
            <a:t>Rule Mining</a:t>
          </a:r>
          <a:endParaRPr lang="en-US" sz="1500" kern="1200" dirty="0"/>
        </a:p>
      </dsp:txBody>
      <dsp:txXfrm>
        <a:off x="2993677" y="57875"/>
        <a:ext cx="1861062" cy="588212"/>
      </dsp:txXfrm>
    </dsp:sp>
    <dsp:sp modelId="{3DCEFEFB-E472-3C44-8AAE-F102EBCFD00F}">
      <dsp:nvSpPr>
        <dsp:cNvPr id="0" name=""/>
        <dsp:cNvSpPr/>
      </dsp:nvSpPr>
      <dsp:spPr>
        <a:xfrm>
          <a:off x="3374859" y="646088"/>
          <a:ext cx="1861062" cy="2958398"/>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1774514"/>
              <a:satOff val="-24479"/>
              <a:lumOff val="-9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Matrix Factorization</a:t>
          </a:r>
          <a:endParaRPr lang="en-US" sz="1500" kern="1200" dirty="0"/>
        </a:p>
        <a:p>
          <a:pPr marL="114300" lvl="1" indent="-114300" algn="l" defTabSz="666750">
            <a:lnSpc>
              <a:spcPct val="90000"/>
            </a:lnSpc>
            <a:spcBef>
              <a:spcPct val="0"/>
            </a:spcBef>
            <a:spcAft>
              <a:spcPct val="15000"/>
            </a:spcAft>
            <a:buChar char="•"/>
          </a:pPr>
          <a:r>
            <a:rPr lang="en-US" sz="1500" kern="1200" dirty="0" smtClean="0"/>
            <a:t>Predicting Preferences based on past behaviors</a:t>
          </a:r>
          <a:endParaRPr lang="en-US" sz="1500" kern="1200" dirty="0"/>
        </a:p>
        <a:p>
          <a:pPr marL="114300" lvl="1" indent="-114300" algn="l" defTabSz="666750">
            <a:lnSpc>
              <a:spcPct val="90000"/>
            </a:lnSpc>
            <a:spcBef>
              <a:spcPct val="0"/>
            </a:spcBef>
            <a:spcAft>
              <a:spcPct val="15000"/>
            </a:spcAft>
            <a:buChar char="•"/>
          </a:pPr>
          <a:r>
            <a:rPr lang="en-US" sz="1500" kern="1200" dirty="0" smtClean="0"/>
            <a:t>Challenges increase as data sparsity increases</a:t>
          </a:r>
          <a:endParaRPr lang="en-US" sz="1500" kern="1200" dirty="0"/>
        </a:p>
        <a:p>
          <a:pPr marL="114300" lvl="1" indent="-114300" algn="l" defTabSz="666750">
            <a:lnSpc>
              <a:spcPct val="90000"/>
            </a:lnSpc>
            <a:spcBef>
              <a:spcPct val="0"/>
            </a:spcBef>
            <a:spcAft>
              <a:spcPct val="15000"/>
            </a:spcAft>
            <a:buChar char="•"/>
          </a:pPr>
          <a:endParaRPr lang="en-US" sz="1500" kern="1200" dirty="0"/>
        </a:p>
      </dsp:txBody>
      <dsp:txXfrm>
        <a:off x="3429368" y="700597"/>
        <a:ext cx="1752044" cy="2849380"/>
      </dsp:txXfrm>
    </dsp:sp>
    <dsp:sp modelId="{534C9C23-9425-FC45-BB2D-02F36305CFC9}">
      <dsp:nvSpPr>
        <dsp:cNvPr id="0" name=""/>
        <dsp:cNvSpPr/>
      </dsp:nvSpPr>
      <dsp:spPr>
        <a:xfrm>
          <a:off x="5136871" y="120306"/>
          <a:ext cx="598116" cy="463350"/>
        </a:xfrm>
        <a:prstGeom prst="rightArrow">
          <a:avLst>
            <a:gd name="adj1" fmla="val 60000"/>
            <a:gd name="adj2" fmla="val 50000"/>
          </a:avLst>
        </a:prstGeom>
        <a:gradFill rotWithShape="0">
          <a:gsLst>
            <a:gs pos="0">
              <a:schemeClr val="accent5">
                <a:hueOff val="-3549028"/>
                <a:satOff val="-48959"/>
                <a:lumOff val="-196"/>
                <a:alphaOff val="0"/>
                <a:shade val="51000"/>
                <a:satMod val="130000"/>
              </a:schemeClr>
            </a:gs>
            <a:gs pos="80000">
              <a:schemeClr val="accent5">
                <a:hueOff val="-3549028"/>
                <a:satOff val="-48959"/>
                <a:lumOff val="-196"/>
                <a:alphaOff val="0"/>
                <a:shade val="93000"/>
                <a:satMod val="130000"/>
              </a:schemeClr>
            </a:gs>
            <a:gs pos="100000">
              <a:schemeClr val="accent5">
                <a:hueOff val="-3549028"/>
                <a:satOff val="-48959"/>
                <a:lumOff val="-19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a:off x="5136871" y="212976"/>
        <a:ext cx="459111" cy="278010"/>
      </dsp:txXfrm>
    </dsp:sp>
    <dsp:sp modelId="{4ADC49A3-3C54-6A42-AEB0-64CC313AB6AC}">
      <dsp:nvSpPr>
        <dsp:cNvPr id="0" name=""/>
        <dsp:cNvSpPr/>
      </dsp:nvSpPr>
      <dsp:spPr>
        <a:xfrm>
          <a:off x="5983262" y="57875"/>
          <a:ext cx="1861062" cy="882318"/>
        </a:xfrm>
        <a:prstGeom prst="roundRect">
          <a:avLst>
            <a:gd name="adj" fmla="val 10000"/>
          </a:avLst>
        </a:prstGeom>
        <a:gradFill rotWithShape="0">
          <a:gsLst>
            <a:gs pos="0">
              <a:schemeClr val="accent5">
                <a:hueOff val="-3549028"/>
                <a:satOff val="-48959"/>
                <a:lumOff val="-196"/>
                <a:alphaOff val="0"/>
                <a:shade val="51000"/>
                <a:satMod val="130000"/>
              </a:schemeClr>
            </a:gs>
            <a:gs pos="80000">
              <a:schemeClr val="accent5">
                <a:hueOff val="-3549028"/>
                <a:satOff val="-48959"/>
                <a:lumOff val="-196"/>
                <a:alphaOff val="0"/>
                <a:shade val="93000"/>
                <a:satMod val="130000"/>
              </a:schemeClr>
            </a:gs>
            <a:gs pos="100000">
              <a:schemeClr val="accent5">
                <a:hueOff val="-3549028"/>
                <a:satOff val="-48959"/>
                <a:lumOff val="-19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57150" numCol="1" spcCol="1270" anchor="t" anchorCtr="0">
          <a:noAutofit/>
        </a:bodyPr>
        <a:lstStyle/>
        <a:p>
          <a:pPr lvl="0" algn="l" defTabSz="666750">
            <a:lnSpc>
              <a:spcPct val="90000"/>
            </a:lnSpc>
            <a:spcBef>
              <a:spcPct val="0"/>
            </a:spcBef>
            <a:spcAft>
              <a:spcPct val="35000"/>
            </a:spcAft>
          </a:pPr>
          <a:r>
            <a:rPr lang="en-US" sz="1500" kern="1200" dirty="0" smtClean="0"/>
            <a:t>Rule Learning</a:t>
          </a:r>
          <a:endParaRPr lang="en-US" sz="1500" kern="1200" dirty="0"/>
        </a:p>
      </dsp:txBody>
      <dsp:txXfrm>
        <a:off x="5983262" y="57875"/>
        <a:ext cx="1861062" cy="588212"/>
      </dsp:txXfrm>
    </dsp:sp>
    <dsp:sp modelId="{63FDE6CB-28F4-2A46-99AD-04B3AAF2A212}">
      <dsp:nvSpPr>
        <dsp:cNvPr id="0" name=""/>
        <dsp:cNvSpPr/>
      </dsp:nvSpPr>
      <dsp:spPr>
        <a:xfrm>
          <a:off x="6364443" y="646088"/>
          <a:ext cx="1861062" cy="2958398"/>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3549028"/>
              <a:satOff val="-48959"/>
              <a:lumOff val="-19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dirty="0" smtClean="0"/>
            <a:t>Deep Learning based Methods</a:t>
          </a:r>
          <a:endParaRPr lang="en-US" sz="1500" kern="1200" dirty="0"/>
        </a:p>
        <a:p>
          <a:pPr marL="114300" lvl="1" indent="-114300" algn="l" defTabSz="666750">
            <a:lnSpc>
              <a:spcPct val="90000"/>
            </a:lnSpc>
            <a:spcBef>
              <a:spcPct val="0"/>
            </a:spcBef>
            <a:spcAft>
              <a:spcPct val="15000"/>
            </a:spcAft>
            <a:buChar char="•"/>
          </a:pPr>
          <a:r>
            <a:rPr lang="en-US" sz="1500" kern="1200" dirty="0" smtClean="0"/>
            <a:t>Turn sparse features into dense </a:t>
          </a:r>
          <a:r>
            <a:rPr lang="en-US" sz="1500" kern="1200" dirty="0" err="1" smtClean="0"/>
            <a:t>embeddings</a:t>
          </a:r>
          <a:endParaRPr lang="en-US" sz="1500" kern="1200" dirty="0"/>
        </a:p>
        <a:p>
          <a:pPr marL="114300" lvl="1" indent="-114300" algn="l" defTabSz="666750">
            <a:lnSpc>
              <a:spcPct val="90000"/>
            </a:lnSpc>
            <a:spcBef>
              <a:spcPct val="0"/>
            </a:spcBef>
            <a:spcAft>
              <a:spcPct val="15000"/>
            </a:spcAft>
            <a:buChar char="•"/>
          </a:pPr>
          <a:r>
            <a:rPr lang="en-US" sz="1500" kern="1200" dirty="0" smtClean="0"/>
            <a:t>Joint Training Wide &amp; Deep Models</a:t>
          </a:r>
          <a:endParaRPr lang="en-US" sz="1500" kern="1200" dirty="0"/>
        </a:p>
        <a:p>
          <a:pPr marL="114300" lvl="1" indent="-114300" algn="l" defTabSz="666750">
            <a:lnSpc>
              <a:spcPct val="90000"/>
            </a:lnSpc>
            <a:spcBef>
              <a:spcPct val="0"/>
            </a:spcBef>
            <a:spcAft>
              <a:spcPct val="15000"/>
            </a:spcAft>
            <a:buChar char="•"/>
          </a:pPr>
          <a:r>
            <a:rPr lang="en-US" sz="1500" kern="1200" dirty="0" smtClean="0"/>
            <a:t>Deep Matrix Factorization</a:t>
          </a:r>
          <a:endParaRPr lang="en-US" sz="1500" kern="1200" dirty="0"/>
        </a:p>
      </dsp:txBody>
      <dsp:txXfrm>
        <a:off x="6418952" y="700597"/>
        <a:ext cx="1752044" cy="2849380"/>
      </dsp:txXfrm>
    </dsp:sp>
  </dsp:spTree>
</dsp:drawing>
</file>

<file path=ppt/diagrams/layout1.xml><?xml version="1.0" encoding="utf-8"?>
<dgm:layoutDef xmlns:dgm="http://schemas.openxmlformats.org/drawingml/2006/diagram" xmlns:a="http://schemas.openxmlformats.org/drawingml/2006/main" uniqueId="urn:microsoft.com/office/officeart/2008/layout/PictureLineup">
  <dgm:title val=""/>
  <dgm:desc val=""/>
  <dgm:catLst>
    <dgm:cat type="picture" pri="19000"/>
    <dgm:cat type="pictureconvert" pri="19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3" destOrd="0"/>
        <dgm:cxn modelId="42" srcId="30" destId="41" srcOrd="0" destOrd="0"/>
      </dgm:cxnLst>
      <dgm:bg/>
      <dgm:whole/>
    </dgm:dataModel>
  </dgm:clrData>
  <dgm:layoutNode name="Name0">
    <dgm:varLst>
      <dgm:chMax/>
      <dgm:chPref/>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op="equ" val="65"/>
      <dgm:constr type="primFontSz" for="des" forName="Parent" refType="primFontSz" refFor="des" refForName="Parent" op="lte"/>
      <dgm:constr type="w" for="ch" forName="composite" refType="w"/>
      <dgm:constr type="h" for="ch" forName="composite" refType="h"/>
      <dgm:constr type="sp" refType="w" refFor="ch" refForName="composite" op="equ" fact="0"/>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h" fact="0.5"/>
              <dgm:constr type="h" for="ch" forName="Image" refType="w"/>
              <dgm:constr type="l" for="ch" forName="Accent" refType="w" fact="0"/>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if>
          <dgm:else name="Name6">
            <dgm:constrLst>
              <dgm:constr type="l" for="ch" forName="Image" refType="w" fact="0"/>
              <dgm:constr type="t" for="ch" forName="Image" refType="h" fact="0"/>
              <dgm:constr type="w" for="ch" forName="Image" refType="h" fact="0.5"/>
              <dgm:constr type="h" for="ch" forName="Image" refType="w"/>
              <dgm:constr type="r" for="ch" forName="Accent" refType="w"/>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else>
        </dgm:choose>
        <dgm:layoutNode name="Image" styleLbl="alignNode1">
          <dgm:alg type="sp"/>
          <dgm:shape xmlns:r="http://schemas.openxmlformats.org/officeDocument/2006/relationships" type="rect" r:blip="" blipPhldr="1">
            <dgm:adjLst/>
          </dgm:shape>
          <dgm:presOf/>
        </dgm:layoutNode>
        <dgm:layoutNode name="Accent" styleLbl="parChTrans1D1">
          <dgm:alg type="sp"/>
          <dgm:shape xmlns:r="http://schemas.openxmlformats.org/officeDocument/2006/relationships" type="line" r:blip="">
            <dgm:adjLst/>
          </dgm:shape>
          <dgm:presOf/>
        </dgm:layoutNode>
        <dgm:layoutNode name="Paren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FBC6CC6-8138-E540-A434-B867CC36BCD0}" type="datetime1">
              <a:rPr lang="en-US" smtClean="0"/>
              <a:t>9/25/17</a:t>
            </a:fld>
            <a:endParaRPr lang="en-US"/>
          </a:p>
        </p:txBody>
      </p:sp>
      <p:sp>
        <p:nvSpPr>
          <p:cNvPr id="6" name="TextBox 5"/>
          <p:cNvSpPr txBox="1"/>
          <p:nvPr/>
        </p:nvSpPr>
        <p:spPr>
          <a:xfrm>
            <a:off x="286468" y="8743301"/>
            <a:ext cx="109004" cy="107722"/>
          </a:xfrm>
          <a:prstGeom prst="rect">
            <a:avLst/>
          </a:prstGeom>
          <a:noFill/>
        </p:spPr>
        <p:txBody>
          <a:bodyPr wrap="none" lIns="0" tIns="0" rIns="0" bIns="0" rtlCol="0">
            <a:spAutoFit/>
          </a:bodyPr>
          <a:lstStyle/>
          <a:p>
            <a:pPr algn="r"/>
            <a:fld id="{0C8E8817-043E-4BA1-A90E-6FB9FA409362}" type="slidenum">
              <a:rPr lang="en-US" sz="700" smtClean="0">
                <a:solidFill>
                  <a:schemeClr val="bg2"/>
                </a:solidFill>
              </a:rPr>
              <a:pPr algn="r"/>
              <a:t>‹#›</a:t>
            </a:fld>
            <a:endParaRPr lang="en-US" sz="700">
              <a:solidFill>
                <a:schemeClr val="bg2"/>
              </a:solidFill>
            </a:endParaRPr>
          </a:p>
        </p:txBody>
      </p:sp>
      <p:grpSp>
        <p:nvGrpSpPr>
          <p:cNvPr id="8" name="Group 4"/>
          <p:cNvGrpSpPr>
            <a:grpSpLocks noChangeAspect="1"/>
          </p:cNvGrpSpPr>
          <p:nvPr/>
        </p:nvGrpSpPr>
        <p:grpSpPr bwMode="auto">
          <a:xfrm>
            <a:off x="6010878" y="8738453"/>
            <a:ext cx="531812" cy="119063"/>
            <a:chOff x="5137" y="4139"/>
            <a:chExt cx="335" cy="75"/>
          </a:xfrm>
          <a:solidFill>
            <a:schemeClr val="accent1"/>
          </a:solidFill>
        </p:grpSpPr>
        <p:sp>
          <p:nvSpPr>
            <p:cNvPr id="9"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1" name="Footer Placeholder 3"/>
          <p:cNvSpPr>
            <a:spLocks noGrp="1"/>
          </p:cNvSpPr>
          <p:nvPr>
            <p:ph type="ftr" sz="quarter" idx="2"/>
          </p:nvPr>
        </p:nvSpPr>
        <p:spPr>
          <a:xfrm>
            <a:off x="457200" y="8743301"/>
            <a:ext cx="2971800" cy="107722"/>
          </a:xfrm>
          <a:prstGeom prst="rect">
            <a:avLst/>
          </a:prstGeom>
        </p:spPr>
        <p:txBody>
          <a:bodyPr vert="horz" wrap="square" lIns="0" tIns="0" rIns="0" bIns="0" rtlCol="0" anchor="ctr">
            <a:spAutoFit/>
          </a:bodyPr>
          <a:lstStyle/>
          <a:p>
            <a:r>
              <a:rPr lang="en-US" sz="700">
                <a:solidFill>
                  <a:schemeClr val="bg2"/>
                </a:solidFill>
              </a:rPr>
              <a:t>© 2016 Teradata</a:t>
            </a: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620B24A-4901-584A-9EFA-AC0C3BF0E694}" type="datetime1">
              <a:rPr lang="en-US" smtClean="0"/>
              <a:t>9/25/17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Box 7"/>
          <p:cNvSpPr txBox="1"/>
          <p:nvPr/>
        </p:nvSpPr>
        <p:spPr>
          <a:xfrm>
            <a:off x="286468" y="8743301"/>
            <a:ext cx="109004" cy="107722"/>
          </a:xfrm>
          <a:prstGeom prst="rect">
            <a:avLst/>
          </a:prstGeom>
          <a:noFill/>
        </p:spPr>
        <p:txBody>
          <a:bodyPr wrap="none" lIns="0" tIns="0" rIns="0" bIns="0" rtlCol="0">
            <a:spAutoFit/>
          </a:bodyPr>
          <a:lstStyle/>
          <a:p>
            <a:pPr algn="r"/>
            <a:fld id="{0C8E8817-043E-4BA1-A90E-6FB9FA409362}" type="slidenum">
              <a:rPr lang="en-US" sz="700" smtClean="0">
                <a:solidFill>
                  <a:schemeClr val="bg2"/>
                </a:solidFill>
              </a:rPr>
              <a:pPr algn="r"/>
              <a:t>‹#›</a:t>
            </a:fld>
            <a:endParaRPr lang="en-US" sz="700">
              <a:solidFill>
                <a:schemeClr val="bg2"/>
              </a:solidFill>
            </a:endParaRPr>
          </a:p>
        </p:txBody>
      </p:sp>
      <p:grpSp>
        <p:nvGrpSpPr>
          <p:cNvPr id="9" name="Group 4"/>
          <p:cNvGrpSpPr>
            <a:grpSpLocks noChangeAspect="1"/>
          </p:cNvGrpSpPr>
          <p:nvPr/>
        </p:nvGrpSpPr>
        <p:grpSpPr bwMode="auto">
          <a:xfrm>
            <a:off x="6010878" y="8738453"/>
            <a:ext cx="531812" cy="119063"/>
            <a:chOff x="5137" y="4139"/>
            <a:chExt cx="335" cy="75"/>
          </a:xfrm>
          <a:solidFill>
            <a:schemeClr val="accent1"/>
          </a:solidFill>
        </p:grpSpPr>
        <p:sp>
          <p:nvSpPr>
            <p:cNvPr id="10"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3" name="Footer Placeholder 5"/>
          <p:cNvSpPr>
            <a:spLocks noGrp="1"/>
          </p:cNvSpPr>
          <p:nvPr>
            <p:ph type="ftr" sz="quarter" idx="4"/>
          </p:nvPr>
        </p:nvSpPr>
        <p:spPr>
          <a:xfrm>
            <a:off x="457200" y="8743301"/>
            <a:ext cx="2971800" cy="107722"/>
          </a:xfrm>
          <a:prstGeom prst="rect">
            <a:avLst/>
          </a:prstGeom>
        </p:spPr>
        <p:txBody>
          <a:bodyPr vert="horz" wrap="square" lIns="0" tIns="0" rIns="0" bIns="0" rtlCol="0" anchor="ctr">
            <a:spAutoFit/>
          </a:bodyPr>
          <a:lstStyle>
            <a:lvl1pPr>
              <a:defRPr lang="en-US" sz="700" smtClean="0">
                <a:solidFill>
                  <a:schemeClr val="bg2"/>
                </a:solidFill>
              </a:defRPr>
            </a:lvl1pPr>
          </a:lstStyle>
          <a:p>
            <a:r>
              <a:rPr lang="en-US"/>
              <a:t>© 2016 Teradata</a:t>
            </a: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dt="0"/>
  <p:notesStyle>
    <a:lvl1pPr marL="173038" indent="-173038" algn="l" defTabSz="914400" rtl="0" eaLnBrk="1" latinLnBrk="0" hangingPunct="1">
      <a:lnSpc>
        <a:spcPct val="95000"/>
      </a:lnSpc>
      <a:spcBef>
        <a:spcPts val="400"/>
      </a:spcBef>
      <a:buFont typeface="Arial" panose="020B0604020202020204" pitchFamily="34" charset="0"/>
      <a:buChar char="•"/>
      <a:defRPr sz="1200" kern="1200">
        <a:solidFill>
          <a:schemeClr val="tx1"/>
        </a:solidFill>
        <a:latin typeface="+mn-lt"/>
        <a:ea typeface="+mn-ea"/>
        <a:cs typeface="+mn-cs"/>
      </a:defRPr>
    </a:lvl1pPr>
    <a:lvl2pPr marL="284163" indent="-11112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2pPr>
    <a:lvl3pPr marL="401638" indent="-11747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3pPr>
    <a:lvl4pPr marL="512763" indent="-11112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4pPr>
    <a:lvl5pPr marL="630238" indent="-11747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19839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way of definition, let us stipulate that collaborative </a:t>
            </a:r>
            <a:r>
              <a:rPr lang="en-US" dirty="0"/>
              <a:t>Filtering(CF) is a subset of algorithms that exploit other users and items along with their ratings(selection, purchase information could be also used) and target user history to recommend an item that target user does not have ratings for. Fundamental assumption behind this approach is that other users preference over the items could be used recommending an item to the user who did not see the item or purchase before. CF differs itself from content-based methods in the sense that user or the item itself does not play a role in </a:t>
            </a:r>
            <a:r>
              <a:rPr lang="en-US" dirty="0" smtClean="0"/>
              <a:t>recommendation </a:t>
            </a:r>
            <a:r>
              <a:rPr lang="en-US" dirty="0"/>
              <a:t>but rather how(</a:t>
            </a:r>
            <a:r>
              <a:rPr lang="en-US" b="1" dirty="0"/>
              <a:t>rating</a:t>
            </a:r>
            <a:r>
              <a:rPr lang="en-US" dirty="0"/>
              <a:t>) and which </a:t>
            </a:r>
            <a:r>
              <a:rPr lang="en-US" dirty="0" smtClean="0"/>
              <a:t>rated </a:t>
            </a:r>
            <a:r>
              <a:rPr lang="en-US" dirty="0"/>
              <a:t>a particular </a:t>
            </a:r>
            <a:r>
              <a:rPr lang="en-US" b="1" dirty="0"/>
              <a:t>item</a:t>
            </a:r>
            <a:r>
              <a:rPr lang="en-US" dirty="0"/>
              <a:t>. (Preference of users is shared through a group of users who selected, purchased or rate items similarly)</a:t>
            </a: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2688294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5312174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6474938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way of definition, let us stipulate that collaborative </a:t>
            </a:r>
            <a:r>
              <a:rPr lang="en-US" dirty="0"/>
              <a:t>Filtering(CF) is a subset of algorithms that exploit other users and items along with their ratings(selection, purchase information could be also used) and target user history to recommend an item that target user does not have ratings for. Fundamental assumption behind this approach is that other users preference over the items could be used recommending an item to the user who did not see the item or purchase before. CF differs itself from content-based methods in the sense that user or the item itself does not play a role in </a:t>
            </a:r>
            <a:r>
              <a:rPr lang="en-US" dirty="0" smtClean="0"/>
              <a:t>recommendation </a:t>
            </a:r>
            <a:r>
              <a:rPr lang="en-US" dirty="0"/>
              <a:t>but rather how(</a:t>
            </a:r>
            <a:r>
              <a:rPr lang="en-US" b="1" dirty="0"/>
              <a:t>rating</a:t>
            </a:r>
            <a:r>
              <a:rPr lang="en-US" dirty="0"/>
              <a:t>) and which </a:t>
            </a:r>
            <a:r>
              <a:rPr lang="en-US" dirty="0" smtClean="0"/>
              <a:t>rated </a:t>
            </a:r>
            <a:r>
              <a:rPr lang="en-US" dirty="0"/>
              <a:t>a particular </a:t>
            </a:r>
            <a:r>
              <a:rPr lang="en-US" b="1" dirty="0"/>
              <a:t>item</a:t>
            </a:r>
            <a:r>
              <a:rPr lang="en-US" dirty="0"/>
              <a:t>. (Preference of users is shared through a group of users who selected, purchased or rate items similarly)</a:t>
            </a: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667314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way of definition, let us stipulate that collaborative </a:t>
            </a:r>
            <a:r>
              <a:rPr lang="en-US" dirty="0"/>
              <a:t>Filtering(CF) is a subset of algorithms that exploit other users and items along with their ratings(selection, purchase information could be also used) and target user history to recommend an item that target user does not have ratings for. Fundamental assumption behind this approach is that other users preference over the items could be used recommending an item to the user who did not see the item or purchase before. CF differs itself from content-based methods in the sense that user or the item itself does not play a role in </a:t>
            </a:r>
            <a:r>
              <a:rPr lang="en-US" dirty="0" smtClean="0"/>
              <a:t>recommendation </a:t>
            </a:r>
            <a:r>
              <a:rPr lang="en-US" dirty="0"/>
              <a:t>but rather how(</a:t>
            </a:r>
            <a:r>
              <a:rPr lang="en-US" b="1" dirty="0"/>
              <a:t>rating</a:t>
            </a:r>
            <a:r>
              <a:rPr lang="en-US" dirty="0"/>
              <a:t>) and which </a:t>
            </a:r>
            <a:r>
              <a:rPr lang="en-US" dirty="0" smtClean="0"/>
              <a:t>rated </a:t>
            </a:r>
            <a:r>
              <a:rPr lang="en-US" dirty="0"/>
              <a:t>a particular </a:t>
            </a:r>
            <a:r>
              <a:rPr lang="en-US" b="1" dirty="0"/>
              <a:t>item</a:t>
            </a:r>
            <a:r>
              <a:rPr lang="en-US" dirty="0"/>
              <a:t>. (Preference of users is shared through a group of users who selected, purchased or rate items similarly)</a:t>
            </a: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162897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way of definition, let us stipulate that collaborative </a:t>
            </a:r>
            <a:r>
              <a:rPr lang="en-US" dirty="0"/>
              <a:t>Filtering(CF) is a subset of algorithms that exploit other users and items along with their ratings(selection, purchase information could be also used) and target user history to recommend an item that target user does not have ratings for. Fundamental assumption behind this approach is that other users preference over the items could be used recommending an item to the user who did not see the item or purchase before. CF differs itself from content-based methods in the sense that user or the item itself does not play a role in </a:t>
            </a:r>
            <a:r>
              <a:rPr lang="en-US" dirty="0" smtClean="0"/>
              <a:t>recommendation </a:t>
            </a:r>
            <a:r>
              <a:rPr lang="en-US" dirty="0"/>
              <a:t>but rather how(</a:t>
            </a:r>
            <a:r>
              <a:rPr lang="en-US" b="1" dirty="0"/>
              <a:t>rating</a:t>
            </a:r>
            <a:r>
              <a:rPr lang="en-US" dirty="0"/>
              <a:t>) and which </a:t>
            </a:r>
            <a:r>
              <a:rPr lang="en-US" dirty="0" smtClean="0"/>
              <a:t>rated </a:t>
            </a:r>
            <a:r>
              <a:rPr lang="en-US" dirty="0"/>
              <a:t>a particular </a:t>
            </a:r>
            <a:r>
              <a:rPr lang="en-US" b="1" dirty="0"/>
              <a:t>item</a:t>
            </a:r>
            <a:r>
              <a:rPr lang="en-US" dirty="0"/>
              <a:t>. (Preference of users is shared through a group of users who selected, purchased or rate items similarly)</a:t>
            </a: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9633119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One of the most popular algorithms to solve co-clustering problems (and specifically for collaborative recommender systems) is called Matrix Factorization (MF). In its simplest form, it assumes a matrix  of ratings given by </a:t>
            </a:r>
            <a:r>
              <a:rPr lang="en-US" i="1" dirty="0" smtClean="0"/>
              <a:t>m users</a:t>
            </a:r>
            <a:r>
              <a:rPr lang="en-US" dirty="0"/>
              <a:t> to </a:t>
            </a:r>
            <a:r>
              <a:rPr lang="en-US" i="1" dirty="0" smtClean="0"/>
              <a:t>n items</a:t>
            </a:r>
            <a:r>
              <a:rPr lang="en-US" dirty="0"/>
              <a:t>. Applying this technique on </a:t>
            </a:r>
            <a:r>
              <a:rPr lang="en-US" i="1" dirty="0"/>
              <a:t>R</a:t>
            </a:r>
            <a:r>
              <a:rPr lang="en-US" dirty="0"/>
              <a:t> will end up factorizing </a:t>
            </a:r>
            <a:r>
              <a:rPr lang="en-US" i="1" dirty="0"/>
              <a:t>R</a:t>
            </a:r>
            <a:r>
              <a:rPr lang="en-US" dirty="0"/>
              <a:t> into two matrices  and  such that  (their multiplication approximates </a:t>
            </a:r>
            <a:r>
              <a:rPr lang="en-US" i="1" dirty="0"/>
              <a:t>R</a:t>
            </a:r>
            <a:r>
              <a:rPr lang="en-US" dirty="0" smtClean="0"/>
              <a:t>).</a:t>
            </a:r>
          </a:p>
          <a:p>
            <a:pPr fontAlgn="base"/>
            <a:r>
              <a:rPr lang="en-US" dirty="0"/>
              <a:t>Note that this algorithm introduces a new quantity, </a:t>
            </a:r>
            <a:r>
              <a:rPr lang="en-US" i="1" dirty="0"/>
              <a:t>k</a:t>
            </a:r>
            <a:r>
              <a:rPr lang="en-US" dirty="0"/>
              <a:t>, that serves as both </a:t>
            </a:r>
            <a:r>
              <a:rPr lang="en-US" i="1" dirty="0"/>
              <a:t>U</a:t>
            </a:r>
            <a:r>
              <a:rPr lang="en-US" dirty="0"/>
              <a:t>‘s and </a:t>
            </a:r>
            <a:r>
              <a:rPr lang="en-US" i="1" dirty="0"/>
              <a:t>P</a:t>
            </a:r>
            <a:r>
              <a:rPr lang="en-US" dirty="0"/>
              <a:t>‘s dimensions. This is the </a:t>
            </a:r>
            <a:r>
              <a:rPr lang="en-US" i="1" dirty="0"/>
              <a:t>rank</a:t>
            </a:r>
            <a:r>
              <a:rPr lang="en-US" dirty="0"/>
              <a:t> of the factorization. Formally, each  is factorized into the dot product of </a:t>
            </a:r>
            <a:r>
              <a:rPr lang="en-US" dirty="0" err="1" smtClean="0"/>
              <a:t>Ui</a:t>
            </a:r>
            <a:r>
              <a:rPr lang="en-US" dirty="0" smtClean="0"/>
              <a:t> . </a:t>
            </a:r>
            <a:r>
              <a:rPr lang="en-US" dirty="0" err="1" smtClean="0"/>
              <a:t>Pj</a:t>
            </a:r>
            <a:r>
              <a:rPr lang="en-US" dirty="0" smtClean="0"/>
              <a:t>. </a:t>
            </a:r>
            <a:r>
              <a:rPr lang="en-US" dirty="0"/>
              <a:t>Intuitively, this model assumes every rating in </a:t>
            </a:r>
            <a:r>
              <a:rPr lang="en-US" i="1" dirty="0"/>
              <a:t>R</a:t>
            </a:r>
            <a:r>
              <a:rPr lang="en-US" dirty="0"/>
              <a:t> is affected by </a:t>
            </a:r>
            <a:r>
              <a:rPr lang="en-US" i="1" dirty="0"/>
              <a:t>k</a:t>
            </a:r>
            <a:r>
              <a:rPr lang="en-US" dirty="0"/>
              <a:t> effects. Moreover, it represents both users and items in </a:t>
            </a:r>
            <a:r>
              <a:rPr lang="en-US" i="1" dirty="0"/>
              <a:t>U</a:t>
            </a:r>
            <a:r>
              <a:rPr lang="en-US" dirty="0"/>
              <a:t> and </a:t>
            </a:r>
            <a:r>
              <a:rPr lang="en-US" i="1" dirty="0" smtClean="0"/>
              <a:t>P </a:t>
            </a:r>
            <a:r>
              <a:rPr lang="en-US" dirty="0" smtClean="0"/>
              <a:t>accordingly</a:t>
            </a:r>
            <a:r>
              <a:rPr lang="en-US" dirty="0"/>
              <a:t>, in terms of those </a:t>
            </a:r>
            <a:r>
              <a:rPr lang="en-US" i="1" dirty="0"/>
              <a:t>k</a:t>
            </a:r>
            <a:r>
              <a:rPr lang="en-US" dirty="0"/>
              <a:t> effects</a:t>
            </a:r>
            <a:r>
              <a:rPr lang="en-US" dirty="0" smtClean="0"/>
              <a:t>.</a:t>
            </a:r>
          </a:p>
          <a:p>
            <a:pPr fontAlgn="base"/>
            <a:r>
              <a:rPr lang="en-US" dirty="0"/>
              <a:t>So, assuming</a:t>
            </a:r>
            <a:r>
              <a:rPr lang="en-US" i="1" dirty="0"/>
              <a:t> R</a:t>
            </a:r>
            <a:r>
              <a:rPr lang="en-US" dirty="0"/>
              <a:t> is a matrix of users rating movies, it is pretty straightforward to assume that each movie is tied to one or more categories with some strength, each user likes/dislikes some movie-categories with different strengths, and the rating that a user should have given a movie depended on the similarity between his characteristics and this movie’s characteristics. The problem is, how to form those categories efficiently. </a:t>
            </a:r>
            <a:r>
              <a:rPr lang="en-US" dirty="0" smtClean="0"/>
              <a:t>It might even depend </a:t>
            </a:r>
            <a:r>
              <a:rPr lang="en-US" dirty="0"/>
              <a:t>of certain affinity to some movie actors, directors, language, location of filming, and more, and the number of possible features to create is immense</a:t>
            </a:r>
            <a:r>
              <a:rPr lang="en-US" dirty="0" smtClean="0"/>
              <a:t>.</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9167149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smtClean="0"/>
              <a:t>Actually</a:t>
            </a:r>
            <a:r>
              <a:rPr lang="en-US" dirty="0"/>
              <a:t>, we are back to the co-clustering problem where we have pairwise interactions between two entities (a user and a movie), that eventually can incorporate a rating matrix that is quite sparse (due high variety of movies, for example, users will be able to rate only a small fraction of them). Intuitively, we can represent users (or movies) by their affinity (or connection) to categories/actors/languages or any other factors, and finally try to cluster them based on this representation. The problem is, it is quite hard to quantify the effect of each such factor on the original ratings. Moreover, there might be factors that are inherent to the rating process, but are missed from our new representations.</a:t>
            </a:r>
          </a:p>
          <a:p>
            <a:pPr fontAlgn="base"/>
            <a:r>
              <a:rPr lang="en-US" dirty="0"/>
              <a:t>So back to linear algebra, MF is a form of optimization process that aims to approximate the original matrix </a:t>
            </a:r>
            <a:r>
              <a:rPr lang="en-US" i="1" dirty="0"/>
              <a:t>R</a:t>
            </a:r>
            <a:r>
              <a:rPr lang="en-US" dirty="0"/>
              <a:t> with the two matrices </a:t>
            </a:r>
            <a:r>
              <a:rPr lang="en-US" i="1" dirty="0"/>
              <a:t>U</a:t>
            </a:r>
            <a:r>
              <a:rPr lang="en-US" dirty="0"/>
              <a:t> and </a:t>
            </a:r>
            <a:r>
              <a:rPr lang="en-US" i="1" dirty="0"/>
              <a:t>P</a:t>
            </a:r>
            <a:r>
              <a:rPr lang="en-US" dirty="0"/>
              <a:t>, such that it minimizes </a:t>
            </a:r>
            <a:r>
              <a:rPr lang="en-US" dirty="0" smtClean="0"/>
              <a:t>the </a:t>
            </a:r>
            <a:r>
              <a:rPr lang="en-US" dirty="0"/>
              <a:t>cost </a:t>
            </a:r>
            <a:r>
              <a:rPr lang="en-US" dirty="0" smtClean="0"/>
              <a:t>function.</a:t>
            </a:r>
          </a:p>
          <a:p>
            <a:pPr fontAlgn="base"/>
            <a:r>
              <a:rPr lang="en-US" dirty="0"/>
              <a:t>The first term in this cost function is the Mean Square Error (MSE) distance measure between the original rating matrix </a:t>
            </a:r>
            <a:r>
              <a:rPr lang="en-US" i="1" dirty="0"/>
              <a:t>R</a:t>
            </a:r>
            <a:r>
              <a:rPr lang="en-US" dirty="0"/>
              <a:t> and its approximation . The second term is called a “regularization term” and is added to govern a generalized solution (to prevent overfitting to some local noisy effects on ratings). </a:t>
            </a:r>
            <a:endParaRPr lang="en-US" dirty="0" smtClean="0"/>
          </a:p>
          <a:p>
            <a:pPr fontAlgn="base"/>
            <a:r>
              <a:rPr lang="en-US" dirty="0"/>
              <a:t>This optimization problem is naturally solved by machine learning </a:t>
            </a:r>
            <a:r>
              <a:rPr lang="en-US" dirty="0" smtClean="0"/>
              <a:t>techniques. </a:t>
            </a:r>
            <a:r>
              <a:rPr lang="en-US" dirty="0"/>
              <a:t>But first, note that this cost function introduces two parameters: </a:t>
            </a:r>
            <a:r>
              <a:rPr lang="en-US" i="1" dirty="0" smtClean="0"/>
              <a:t>k </a:t>
            </a:r>
            <a:r>
              <a:rPr lang="en-US" dirty="0" smtClean="0"/>
              <a:t>and</a:t>
            </a:r>
            <a:r>
              <a:rPr lang="en-US" dirty="0"/>
              <a:t> </a:t>
            </a:r>
            <a:r>
              <a:rPr lang="en-US" dirty="0" smtClean="0"/>
              <a:t>lambda. </a:t>
            </a:r>
            <a:r>
              <a:rPr lang="en-US" dirty="0"/>
              <a:t>Apart from trying to produce a minimal value of this cost function for a </a:t>
            </a:r>
            <a:r>
              <a:rPr lang="en-US" dirty="0" err="1" smtClean="0"/>
              <a:t>givent</a:t>
            </a:r>
            <a:r>
              <a:rPr lang="en-US" dirty="0"/>
              <a:t> </a:t>
            </a:r>
            <a:r>
              <a:rPr lang="en-US" i="1" dirty="0"/>
              <a:t>k</a:t>
            </a:r>
            <a:r>
              <a:rPr lang="en-US" dirty="0"/>
              <a:t> and , it is essential to determine what is the optimal values of those parameters. In the rest of this chapter, I will go over two optimization process that are used to have this cost function converged to minimum, given </a:t>
            </a:r>
            <a:r>
              <a:rPr lang="en-US" i="1" dirty="0"/>
              <a:t>k</a:t>
            </a:r>
            <a:r>
              <a:rPr lang="en-US" dirty="0"/>
              <a:t> </a:t>
            </a:r>
            <a:r>
              <a:rPr lang="en-US" dirty="0" smtClean="0"/>
              <a:t>and </a:t>
            </a:r>
            <a:r>
              <a:rPr lang="en-US" dirty="0" err="1" smtClean="0"/>
              <a:t>lamda</a:t>
            </a:r>
            <a:r>
              <a:rPr lang="en-US" dirty="0"/>
              <a:t> . Bear in mind that some higher level optimization process (such as </a:t>
            </a:r>
            <a:r>
              <a:rPr lang="en-US" dirty="0" smtClean="0"/>
              <a:t>Cross Validation) </a:t>
            </a:r>
            <a:r>
              <a:rPr lang="en-US" dirty="0"/>
              <a:t>can be incorporated to insure a good selection of those parameters. </a:t>
            </a:r>
            <a:br>
              <a:rPr lang="en-US" dirty="0"/>
            </a:b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4757111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Looking again at MF’s cost function, it appears that we aim at learning two types of variables – those of </a:t>
            </a:r>
            <a:r>
              <a:rPr lang="en-US" i="1" dirty="0"/>
              <a:t>U</a:t>
            </a:r>
            <a:r>
              <a:rPr lang="en-US" dirty="0"/>
              <a:t> and those of </a:t>
            </a:r>
            <a:r>
              <a:rPr lang="en-US" i="1" dirty="0"/>
              <a:t>P</a:t>
            </a:r>
            <a:r>
              <a:rPr lang="en-US" dirty="0"/>
              <a:t>, and the two types are tied in the multiplication of </a:t>
            </a:r>
            <a:r>
              <a:rPr lang="en-US" dirty="0" smtClean="0"/>
              <a:t>U x P. </a:t>
            </a:r>
            <a:r>
              <a:rPr lang="en-US" dirty="0"/>
              <a:t>Recall that the actual cost function is the </a:t>
            </a:r>
            <a:r>
              <a:rPr lang="en-US" dirty="0" smtClean="0"/>
              <a:t>summation as shown plus </a:t>
            </a:r>
            <a:r>
              <a:rPr lang="en-US" dirty="0"/>
              <a:t>regularization term. The fact that both U’s and </a:t>
            </a:r>
            <a:r>
              <a:rPr lang="en-US" dirty="0" smtClean="0"/>
              <a:t>P’s </a:t>
            </a:r>
            <a:r>
              <a:rPr lang="en-US" dirty="0"/>
              <a:t>values are unknown variables makes this cost function non-convex</a:t>
            </a:r>
            <a:r>
              <a:rPr lang="en-US" dirty="0" smtClean="0"/>
              <a:t>.</a:t>
            </a: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9094406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71650"/>
            <a:ext cx="5486400" cy="4114800"/>
          </a:xfrm>
        </p:spPr>
        <p:txBody>
          <a:bodyPr/>
          <a:lstStyle/>
          <a:p>
            <a:pPr fontAlgn="base"/>
            <a:r>
              <a:rPr lang="en-US" dirty="0" smtClean="0"/>
              <a:t>But </a:t>
            </a:r>
            <a:r>
              <a:rPr lang="en-US" dirty="0"/>
              <a:t>another interesting fact lies in this term – if we fix P and optimize for U alone, the problem is simply reduced to the problem of </a:t>
            </a:r>
            <a:r>
              <a:rPr lang="en-US" dirty="0" smtClean="0"/>
              <a:t> linear regression.   </a:t>
            </a:r>
            <a:r>
              <a:rPr lang="en-US" dirty="0"/>
              <a:t>Recall that in linear regression we solve for  by minimizing the squared error  given X and y. The solution is ultimately given by </a:t>
            </a:r>
            <a:r>
              <a:rPr lang="en-US" dirty="0" smtClean="0"/>
              <a:t>the Ordinary Least Squares</a:t>
            </a:r>
            <a:r>
              <a:rPr lang="en-US" dirty="0"/>
              <a:t> (OLS) formula .</a:t>
            </a:r>
          </a:p>
          <a:p>
            <a:r>
              <a:rPr lang="en-US" dirty="0"/>
              <a:t>Alternating least squares does just that. It is a two-step iterative optimization process. In every iteration it first fixes P and solves for U, and following that it fixes U and solves for P. Since OLS solution is unique and guarantees a minimal MSE, in each step the cost function can either decrease or stay unchanged, but never increase. Alternating between the two steps guarantees reduction of the cost function, until convergence. Similarly to gradient descent optimization, it is guaranteed to converge only to a local minima, and is ultimately depends on initial values for </a:t>
            </a:r>
            <a:r>
              <a:rPr lang="en-US" i="1" dirty="0"/>
              <a:t>U</a:t>
            </a:r>
            <a:r>
              <a:rPr lang="en-US" dirty="0"/>
              <a:t> or </a:t>
            </a:r>
            <a:r>
              <a:rPr lang="en-US" i="1" dirty="0"/>
              <a:t>P</a:t>
            </a:r>
            <a:r>
              <a:rPr lang="en-US" dirty="0"/>
              <a:t>. </a:t>
            </a:r>
            <a:br>
              <a:rPr lang="en-US" dirty="0"/>
            </a:b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658821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noProof="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F75A828-2E60-48EB-962F-A6F4E2EBC0F6}" type="slidenum">
              <a:rPr lang="en-US" smtClean="0"/>
              <a:t>2</a:t>
            </a:fld>
            <a:endParaRPr lang="en-US" dirty="0"/>
          </a:p>
        </p:txBody>
      </p:sp>
    </p:spTree>
    <p:extLst>
      <p:ext uri="{BB962C8B-B14F-4D97-AF65-F5344CB8AC3E}">
        <p14:creationId xmlns:p14="http://schemas.microsoft.com/office/powerpoint/2010/main" val="218882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71650"/>
            <a:ext cx="5486400" cy="4114800"/>
          </a:xfrm>
        </p:spPr>
        <p:txBody>
          <a:bodyPr/>
          <a:lstStyle/>
          <a:p>
            <a:pPr fontAlgn="base"/>
            <a:r>
              <a:rPr lang="en-US" sz="1200" b="0" i="0" kern="1200" dirty="0" smtClean="0">
                <a:solidFill>
                  <a:schemeClr val="tx1"/>
                </a:solidFill>
                <a:effectLst/>
                <a:latin typeface="+mn-lt"/>
                <a:ea typeface="+mn-ea"/>
                <a:cs typeface="+mn-cs"/>
              </a:rPr>
              <a:t>Since the actual cost function includes a regularization term, it is slightly longer. According to the two-step process, the cost function can be broken down into two cost functions.</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8230033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71650"/>
            <a:ext cx="5486400" cy="4114800"/>
          </a:xfrm>
        </p:spPr>
        <p:txBody>
          <a:bodyPr/>
          <a:lstStyle/>
          <a:p>
            <a:pPr fontAlgn="base"/>
            <a:r>
              <a:rPr lang="en-US" sz="1200" b="0" i="0" kern="1200" dirty="0" smtClean="0">
                <a:solidFill>
                  <a:schemeClr val="tx1"/>
                </a:solidFill>
                <a:effectLst/>
                <a:latin typeface="+mn-lt"/>
                <a:ea typeface="+mn-ea"/>
                <a:cs typeface="+mn-cs"/>
              </a:rPr>
              <a:t>And the matching solutions for u(</a:t>
            </a:r>
            <a:r>
              <a:rPr lang="en-US" sz="1200" b="0" i="0" kern="1200" dirty="0" err="1" smtClean="0">
                <a:solidFill>
                  <a:schemeClr val="tx1"/>
                </a:solidFill>
                <a:effectLst/>
                <a:latin typeface="+mn-lt"/>
                <a:ea typeface="+mn-ea"/>
                <a:cs typeface="+mn-cs"/>
              </a:rPr>
              <a:t>i</a:t>
            </a:r>
            <a:r>
              <a:rPr lang="en-US" sz="1200" b="0" i="0" kern="1200" dirty="0" smtClean="0">
                <a:solidFill>
                  <a:schemeClr val="tx1"/>
                </a:solidFill>
                <a:effectLst/>
                <a:latin typeface="+mn-lt"/>
                <a:ea typeface="+mn-ea"/>
                <a:cs typeface="+mn-cs"/>
              </a:rPr>
              <a:t>) and p(j)</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 are</a:t>
            </a:r>
            <a:r>
              <a:rPr lang="en-US" sz="1200" b="0" i="0" kern="1200" baseline="0" dirty="0" smtClean="0">
                <a:solidFill>
                  <a:schemeClr val="tx1"/>
                </a:solidFill>
                <a:effectLst/>
                <a:latin typeface="+mn-lt"/>
                <a:ea typeface="+mn-ea"/>
                <a:cs typeface="+mn-cs"/>
              </a:rPr>
              <a:t> here.</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And since each  doesn’t depend on other  vectors, each step can potentially be introduced to massive parallelization.</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4565905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endParaRPr lang="en-US" sz="1200" b="0" i="0" kern="1200" dirty="0" smtClean="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026877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Recall</a:t>
            </a:r>
            <a:r>
              <a:rPr lang="en-US" sz="1200" kern="1200" baseline="0" dirty="0" smtClean="0">
                <a:solidFill>
                  <a:schemeClr val="tx1"/>
                </a:solidFill>
                <a:effectLst/>
                <a:latin typeface="+mn-lt"/>
                <a:ea typeface="+mn-ea"/>
                <a:cs typeface="+mn-cs"/>
              </a:rPr>
              <a:t> that t</a:t>
            </a:r>
            <a:r>
              <a:rPr lang="en-US" sz="1200" kern="1200" dirty="0" smtClean="0">
                <a:solidFill>
                  <a:schemeClr val="tx1"/>
                </a:solidFill>
                <a:effectLst/>
                <a:latin typeface="+mn-lt"/>
                <a:ea typeface="+mn-ea"/>
                <a:cs typeface="+mn-cs"/>
              </a:rPr>
              <a:t>he wide component is a generalized linear model of the form y = </a:t>
            </a:r>
            <a:r>
              <a:rPr lang="en-US" sz="1200" kern="1200" dirty="0" err="1" smtClean="0">
                <a:solidFill>
                  <a:schemeClr val="tx1"/>
                </a:solidFill>
                <a:effectLst/>
                <a:latin typeface="+mn-lt"/>
                <a:ea typeface="+mn-ea"/>
                <a:cs typeface="+mn-cs"/>
              </a:rPr>
              <a:t>w^T</a:t>
            </a:r>
            <a:r>
              <a:rPr lang="en-US" sz="1200" kern="1200" dirty="0" smtClean="0">
                <a:solidFill>
                  <a:schemeClr val="tx1"/>
                </a:solidFill>
                <a:effectLst/>
                <a:latin typeface="+mn-lt"/>
                <a:ea typeface="+mn-ea"/>
                <a:cs typeface="+mn-cs"/>
              </a:rPr>
              <a:t> x + b, as illustrated above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(left). </a:t>
            </a:r>
          </a:p>
          <a:p>
            <a:r>
              <a:rPr lang="en-US" sz="1200" b="0" i="0" kern="1200" dirty="0" smtClean="0">
                <a:solidFill>
                  <a:schemeClr val="tx1"/>
                </a:solidFill>
                <a:effectLst/>
                <a:latin typeface="+mn-lt"/>
                <a:ea typeface="+mn-ea"/>
                <a:cs typeface="+mn-cs"/>
              </a:rPr>
              <a:t>One of the most important transformations is the cross-product transformation, which we saw </a:t>
            </a:r>
            <a:r>
              <a:rPr lang="en-US" sz="1200" b="0" i="0" kern="1200" dirty="0" err="1" smtClean="0">
                <a:solidFill>
                  <a:schemeClr val="tx1"/>
                </a:solidFill>
                <a:effectLst/>
                <a:latin typeface="+mn-lt"/>
                <a:ea typeface="+mn-ea"/>
                <a:cs typeface="+mn-cs"/>
              </a:rPr>
              <a:t>earlier.It</a:t>
            </a:r>
            <a:r>
              <a:rPr lang="en-US" sz="1200" b="0" i="0" kern="1200" dirty="0" smtClean="0">
                <a:solidFill>
                  <a:schemeClr val="tx1"/>
                </a:solidFill>
                <a:effectLst/>
                <a:latin typeface="+mn-lt"/>
                <a:ea typeface="+mn-ea"/>
                <a:cs typeface="+mn-cs"/>
              </a:rPr>
              <a:t> it defined here, where c-</a:t>
            </a:r>
            <a:r>
              <a:rPr lang="en-US" sz="1200" b="0" i="0" kern="1200" dirty="0" err="1" smtClean="0">
                <a:solidFill>
                  <a:schemeClr val="tx1"/>
                </a:solidFill>
                <a:effectLst/>
                <a:latin typeface="+mn-lt"/>
                <a:ea typeface="+mn-ea"/>
                <a:cs typeface="+mn-cs"/>
              </a:rPr>
              <a:t>ki</a:t>
            </a:r>
            <a:r>
              <a:rPr lang="en-US" sz="1200" b="0" i="0" kern="1200" dirty="0" smtClean="0">
                <a:solidFill>
                  <a:schemeClr val="tx1"/>
                </a:solidFill>
                <a:effectLst/>
                <a:latin typeface="+mn-lt"/>
                <a:ea typeface="+mn-ea"/>
                <a:cs typeface="+mn-cs"/>
              </a:rPr>
              <a:t> is a </a:t>
            </a:r>
            <a:r>
              <a:rPr lang="en-US" sz="1200" b="0" i="0" kern="1200" dirty="0" err="1" smtClean="0">
                <a:solidFill>
                  <a:schemeClr val="tx1"/>
                </a:solidFill>
                <a:effectLst/>
                <a:latin typeface="+mn-lt"/>
                <a:ea typeface="+mn-ea"/>
                <a:cs typeface="+mn-cs"/>
              </a:rPr>
              <a:t>boolean</a:t>
            </a:r>
            <a:r>
              <a:rPr lang="en-US" sz="1200" b="0" i="0" kern="1200" dirty="0" smtClean="0">
                <a:solidFill>
                  <a:schemeClr val="tx1"/>
                </a:solidFill>
                <a:effectLst/>
                <a:latin typeface="+mn-lt"/>
                <a:ea typeface="+mn-ea"/>
                <a:cs typeface="+mn-cs"/>
              </a:rPr>
              <a:t> variable that is 1 if the </a:t>
            </a:r>
            <a:r>
              <a:rPr lang="en-US" sz="1200" b="0" i="0" kern="1200" dirty="0" err="1" smtClean="0">
                <a:solidFill>
                  <a:schemeClr val="tx1"/>
                </a:solidFill>
                <a:effectLst/>
                <a:latin typeface="+mn-lt"/>
                <a:ea typeface="+mn-ea"/>
                <a:cs typeface="+mn-cs"/>
              </a:rPr>
              <a:t>ith</a:t>
            </a:r>
            <a:r>
              <a:rPr lang="en-US" sz="1200" b="0" i="0" kern="1200" dirty="0" smtClean="0">
                <a:solidFill>
                  <a:schemeClr val="tx1"/>
                </a:solidFill>
                <a:effectLst/>
                <a:latin typeface="+mn-lt"/>
                <a:ea typeface="+mn-ea"/>
                <a:cs typeface="+mn-cs"/>
              </a:rPr>
              <a:t> feature is part of the k-</a:t>
            </a:r>
            <a:r>
              <a:rPr lang="en-US" sz="1200" b="0" i="0" kern="1200" dirty="0" err="1" smtClean="0">
                <a:solidFill>
                  <a:schemeClr val="tx1"/>
                </a:solidFill>
                <a:effectLst/>
                <a:latin typeface="+mn-lt"/>
                <a:ea typeface="+mn-ea"/>
                <a:cs typeface="+mn-cs"/>
              </a:rPr>
              <a:t>th</a:t>
            </a:r>
            <a:r>
              <a:rPr lang="en-US" sz="1200" b="0" i="0" kern="1200" dirty="0" smtClean="0">
                <a:solidFill>
                  <a:schemeClr val="tx1"/>
                </a:solidFill>
                <a:effectLst/>
                <a:latin typeface="+mn-lt"/>
                <a:ea typeface="+mn-ea"/>
                <a:cs typeface="+mn-cs"/>
              </a:rPr>
              <a:t> transformation k, and 0 </a:t>
            </a:r>
            <a:r>
              <a:rPr lang="en-US" sz="1200" b="0" i="0" kern="1200" dirty="0" err="1" smtClean="0">
                <a:solidFill>
                  <a:schemeClr val="tx1"/>
                </a:solidFill>
                <a:effectLst/>
                <a:latin typeface="+mn-lt"/>
                <a:ea typeface="+mn-ea"/>
                <a:cs typeface="+mn-cs"/>
              </a:rPr>
              <a:t>otherwise.For</a:t>
            </a:r>
            <a:r>
              <a:rPr lang="en-US" sz="1200" b="0" i="0" kern="1200" dirty="0" smtClean="0">
                <a:solidFill>
                  <a:schemeClr val="tx1"/>
                </a:solidFill>
                <a:effectLst/>
                <a:latin typeface="+mn-lt"/>
                <a:ea typeface="+mn-ea"/>
                <a:cs typeface="+mn-cs"/>
              </a:rPr>
              <a:t> binary features, a cross-product transformation (e.g., “AND(gender=female, language=</a:t>
            </a:r>
            <a:r>
              <a:rPr lang="en-US" sz="1200" b="0" i="0" kern="1200" dirty="0" err="1" smtClean="0">
                <a:solidFill>
                  <a:schemeClr val="tx1"/>
                </a:solidFill>
                <a:effectLst/>
                <a:latin typeface="+mn-lt"/>
                <a:ea typeface="+mn-ea"/>
                <a:cs typeface="+mn-cs"/>
              </a:rPr>
              <a:t>en</a:t>
            </a:r>
            <a:r>
              <a:rPr lang="en-US" sz="1200" b="0" i="0" kern="1200" dirty="0" smtClean="0">
                <a:solidFill>
                  <a:schemeClr val="tx1"/>
                </a:solidFill>
                <a:effectLst/>
                <a:latin typeface="+mn-lt"/>
                <a:ea typeface="+mn-ea"/>
                <a:cs typeface="+mn-cs"/>
              </a:rPr>
              <a:t>)”) is 1 if and only if the constituent features (“gender=female” and “language=</a:t>
            </a:r>
            <a:r>
              <a:rPr lang="en-US" sz="1200" b="0" i="0" kern="1200" dirty="0" err="1" smtClean="0">
                <a:solidFill>
                  <a:schemeClr val="tx1"/>
                </a:solidFill>
                <a:effectLst/>
                <a:latin typeface="+mn-lt"/>
                <a:ea typeface="+mn-ea"/>
                <a:cs typeface="+mn-cs"/>
              </a:rPr>
              <a:t>en</a:t>
            </a:r>
            <a:r>
              <a:rPr lang="en-US" sz="1200" b="0" i="0" kern="1200" dirty="0" smtClean="0">
                <a:solidFill>
                  <a:schemeClr val="tx1"/>
                </a:solidFill>
                <a:effectLst/>
                <a:latin typeface="+mn-lt"/>
                <a:ea typeface="+mn-ea"/>
                <a:cs typeface="+mn-cs"/>
              </a:rPr>
              <a:t>”) are all 1, and 0 otherwise. This captures the interactions between the binary features, and adds nonlinearity to the generalized linear model.</a:t>
            </a: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5182368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endParaRPr lang="en-US" sz="1200" b="0" i="0" kern="1200" dirty="0" smtClean="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3588915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endParaRPr lang="en-US" sz="1200" b="0" i="0" kern="1200" dirty="0" smtClean="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6061974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endParaRPr lang="en-US" sz="1200" b="0" i="0" kern="1200" dirty="0" smtClean="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20870648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noProof="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F75A828-2E60-48EB-962F-A6F4E2EBC0F6}" type="slidenum">
              <a:rPr lang="en-US" smtClean="0"/>
              <a:t>30</a:t>
            </a:fld>
            <a:endParaRPr lang="en-US" dirty="0"/>
          </a:p>
        </p:txBody>
      </p:sp>
    </p:spTree>
    <p:extLst>
      <p:ext uri="{BB962C8B-B14F-4D97-AF65-F5344CB8AC3E}">
        <p14:creationId xmlns:p14="http://schemas.microsoft.com/office/powerpoint/2010/main" val="20294671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pPr marL="173038" marR="0" indent="-173038" algn="l" defTabSz="914400" rtl="0" eaLnBrk="1" fontAlgn="base" latinLnBrk="0" hangingPunct="1">
              <a:lnSpc>
                <a:spcPct val="95000"/>
              </a:lnSpc>
              <a:spcBef>
                <a:spcPts val="40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Based</a:t>
            </a:r>
            <a:r>
              <a:rPr lang="en-US" sz="1200" kern="1200" baseline="0" dirty="0" smtClean="0">
                <a:solidFill>
                  <a:schemeClr val="tx1"/>
                </a:solidFill>
                <a:effectLst/>
                <a:latin typeface="+mn-lt"/>
                <a:ea typeface="+mn-ea"/>
                <a:cs typeface="+mn-cs"/>
              </a:rPr>
              <a:t> on Google’s work and Open Sourcing of </a:t>
            </a:r>
            <a:r>
              <a:rPr lang="en-US" sz="1200" kern="1200" baseline="0" dirty="0" err="1" smtClean="0">
                <a:solidFill>
                  <a:schemeClr val="tx1"/>
                </a:solidFill>
                <a:effectLst/>
                <a:latin typeface="+mn-lt"/>
                <a:ea typeface="+mn-ea"/>
                <a:cs typeface="+mn-cs"/>
              </a:rPr>
              <a:t>TensorFlow</a:t>
            </a:r>
            <a:r>
              <a:rPr lang="en-US" sz="1200" kern="1200" baseline="0" dirty="0" smtClean="0">
                <a:solidFill>
                  <a:schemeClr val="tx1"/>
                </a:solidFill>
                <a:effectLst/>
                <a:latin typeface="+mn-lt"/>
                <a:ea typeface="+mn-ea"/>
                <a:cs typeface="+mn-cs"/>
              </a:rPr>
              <a:t>, t</a:t>
            </a:r>
            <a:r>
              <a:rPr lang="en-US" sz="1200" kern="1200" dirty="0" smtClean="0">
                <a:solidFill>
                  <a:schemeClr val="tx1"/>
                </a:solidFill>
                <a:effectLst/>
                <a:latin typeface="+mn-lt"/>
                <a:ea typeface="+mn-ea"/>
                <a:cs typeface="+mn-cs"/>
              </a:rPr>
              <a:t>he Wide &amp; Deep learning framework for jointly training feed-forward neural networks with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and linear model with feature transformations for generic recommender systems with sparse inputs</a:t>
            </a:r>
            <a:r>
              <a:rPr lang="en-US" sz="1200" kern="1200" baseline="0" dirty="0" smtClean="0">
                <a:solidFill>
                  <a:schemeClr val="tx1"/>
                </a:solidFill>
                <a:effectLst/>
                <a:latin typeface="+mn-lt"/>
                <a:ea typeface="+mn-ea"/>
                <a:cs typeface="+mn-cs"/>
              </a:rPr>
              <a:t> is depicted here.</a:t>
            </a:r>
          </a:p>
          <a:p>
            <a:pPr marL="173038" marR="0" indent="-173038" algn="l" defTabSz="914400" rtl="0" eaLnBrk="1" fontAlgn="base" latinLnBrk="0" hangingPunct="1">
              <a:lnSpc>
                <a:spcPct val="95000"/>
              </a:lnSpc>
              <a:spcBef>
                <a:spcPts val="400"/>
              </a:spcBef>
              <a:spcAft>
                <a:spcPts val="0"/>
              </a:spcAft>
              <a:buClrTx/>
              <a:buSzTx/>
              <a:buFont typeface="Arial" panose="020B0604020202020204" pitchFamily="34" charset="0"/>
              <a:buChar char="•"/>
              <a:tabLst/>
              <a:defRPr/>
            </a:pPr>
            <a:r>
              <a:rPr lang="en-US" sz="1200" kern="1200" baseline="0" dirty="0" smtClean="0">
                <a:solidFill>
                  <a:schemeClr val="tx1"/>
                </a:solidFill>
                <a:effectLst/>
                <a:latin typeface="+mn-lt"/>
                <a:ea typeface="+mn-ea"/>
                <a:cs typeface="+mn-cs"/>
              </a:rPr>
              <a:t>While the idea is relatively simple, Wide &amp; Deep has demonstrated significant improvements over previous approaches.</a:t>
            </a:r>
          </a:p>
          <a:p>
            <a:pPr marL="173038" marR="0" indent="-173038" algn="l" defTabSz="914400" rtl="0" eaLnBrk="1" fontAlgn="base" latinLnBrk="0" hangingPunct="1">
              <a:lnSpc>
                <a:spcPct val="95000"/>
              </a:lnSpc>
              <a:spcBef>
                <a:spcPts val="400"/>
              </a:spcBef>
              <a:spcAft>
                <a:spcPts val="0"/>
              </a:spcAft>
              <a:buClrTx/>
              <a:buSzTx/>
              <a:buFont typeface="Arial" panose="020B0604020202020204" pitchFamily="34" charset="0"/>
              <a:buChar char="•"/>
              <a:tabLst/>
              <a:defRPr/>
            </a:pPr>
            <a:endParaRPr lang="en-US" dirty="0" smtClean="0"/>
          </a:p>
          <a:p>
            <a:pPr marL="173038" marR="0" indent="-173038" algn="l" defTabSz="914400" rtl="0" eaLnBrk="1" fontAlgn="base" latinLnBrk="0" hangingPunct="1">
              <a:lnSpc>
                <a:spcPct val="95000"/>
              </a:lnSpc>
              <a:spcBef>
                <a:spcPts val="400"/>
              </a:spcBef>
              <a:spcAft>
                <a:spcPts val="0"/>
              </a:spcAft>
              <a:buClrTx/>
              <a:buSzTx/>
              <a:buFont typeface="Arial" panose="020B0604020202020204" pitchFamily="34" charset="0"/>
              <a:buChar char="•"/>
              <a:tabLst/>
              <a:defRPr/>
            </a:pPr>
            <a:endParaRPr lang="en-US" dirty="0" smtClean="0"/>
          </a:p>
          <a:p>
            <a:pPr fontAlgn="base"/>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5640988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pPr marL="173038" marR="0" indent="-173038" algn="l" defTabSz="914400" rtl="0" eaLnBrk="1" fontAlgn="auto" latinLnBrk="0" hangingPunct="1">
              <a:lnSpc>
                <a:spcPct val="95000"/>
              </a:lnSpc>
              <a:spcBef>
                <a:spcPts val="40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wide component is a generalized linear model of the form y = </a:t>
            </a:r>
            <a:r>
              <a:rPr lang="en-US" sz="1200" kern="1200" dirty="0" err="1" smtClean="0">
                <a:solidFill>
                  <a:schemeClr val="tx1"/>
                </a:solidFill>
                <a:effectLst/>
                <a:latin typeface="+mn-lt"/>
                <a:ea typeface="+mn-ea"/>
                <a:cs typeface="+mn-cs"/>
              </a:rPr>
              <a:t>w^T</a:t>
            </a:r>
            <a:r>
              <a:rPr lang="en-US" sz="1200" kern="1200" dirty="0" smtClean="0">
                <a:solidFill>
                  <a:schemeClr val="tx1"/>
                </a:solidFill>
                <a:effectLst/>
                <a:latin typeface="+mn-lt"/>
                <a:ea typeface="+mn-ea"/>
                <a:cs typeface="+mn-cs"/>
              </a:rPr>
              <a:t> x + b, as illustrated above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(left). y is the prediction, x = [x1, x2, ..., </a:t>
            </a:r>
            <a:r>
              <a:rPr lang="en-US" sz="1200" kern="1200" dirty="0" err="1" smtClean="0">
                <a:solidFill>
                  <a:schemeClr val="tx1"/>
                </a:solidFill>
                <a:effectLst/>
                <a:latin typeface="+mn-lt"/>
                <a:ea typeface="+mn-ea"/>
                <a:cs typeface="+mn-cs"/>
              </a:rPr>
              <a:t>xd</a:t>
            </a:r>
            <a:r>
              <a:rPr lang="en-US" sz="1200" kern="1200" dirty="0" smtClean="0">
                <a:solidFill>
                  <a:schemeClr val="tx1"/>
                </a:solidFill>
                <a:effectLst/>
                <a:latin typeface="+mn-lt"/>
                <a:ea typeface="+mn-ea"/>
                <a:cs typeface="+mn-cs"/>
              </a:rPr>
              <a:t>] is a vector of d features, w = [w1,w2,...,</a:t>
            </a:r>
            <a:r>
              <a:rPr lang="en-US" sz="1200" kern="1200" dirty="0" err="1" smtClean="0">
                <a:solidFill>
                  <a:schemeClr val="tx1"/>
                </a:solidFill>
                <a:effectLst/>
                <a:latin typeface="+mn-lt"/>
                <a:ea typeface="+mn-ea"/>
                <a:cs typeface="+mn-cs"/>
              </a:rPr>
              <a:t>wd</a:t>
            </a:r>
            <a:r>
              <a:rPr lang="en-US" sz="1200" kern="1200" dirty="0" smtClean="0">
                <a:solidFill>
                  <a:schemeClr val="tx1"/>
                </a:solidFill>
                <a:effectLst/>
                <a:latin typeface="+mn-lt"/>
                <a:ea typeface="+mn-ea"/>
                <a:cs typeface="+mn-cs"/>
              </a:rPr>
              <a:t>] are the model parameters and b is the bias. The feature set includes raw input features and transformed features. One of the most important transformations is the cross-product transformation, which is defined as</a:t>
            </a:r>
            <a:r>
              <a:rPr lang="en-US" sz="1200" kern="1200" baseline="0" dirty="0" smtClean="0">
                <a:solidFill>
                  <a:schemeClr val="tx1"/>
                </a:solidFill>
                <a:effectLst/>
                <a:latin typeface="+mn-lt"/>
                <a:ea typeface="+mn-ea"/>
                <a:cs typeface="+mn-cs"/>
              </a:rPr>
              <a:t> above, where </a:t>
            </a:r>
            <a:r>
              <a:rPr lang="en-US" sz="1200" kern="1200" baseline="0" dirty="0" err="1" smtClean="0">
                <a:solidFill>
                  <a:schemeClr val="tx1"/>
                </a:solidFill>
                <a:effectLst/>
                <a:latin typeface="+mn-lt"/>
                <a:ea typeface="+mn-ea"/>
                <a:cs typeface="+mn-cs"/>
              </a:rPr>
              <a:t>Cki</a:t>
            </a:r>
            <a:r>
              <a:rPr lang="en-US" sz="1200" kern="1200" baseline="0" dirty="0" smtClean="0">
                <a:solidFill>
                  <a:schemeClr val="tx1"/>
                </a:solidFill>
                <a:effectLst/>
                <a:latin typeface="+mn-lt"/>
                <a:ea typeface="+mn-ea"/>
                <a:cs typeface="+mn-cs"/>
              </a:rPr>
              <a:t> is a </a:t>
            </a:r>
            <a:r>
              <a:rPr lang="en-US" sz="1200" kern="1200" baseline="0" dirty="0" err="1" smtClean="0">
                <a:solidFill>
                  <a:schemeClr val="tx1"/>
                </a:solidFill>
                <a:effectLst/>
                <a:latin typeface="+mn-lt"/>
                <a:ea typeface="+mn-ea"/>
                <a:cs typeface="+mn-cs"/>
              </a:rPr>
              <a:t>boolean</a:t>
            </a:r>
            <a:r>
              <a:rPr lang="en-US" sz="1200" kern="1200" baseline="0" dirty="0" smtClean="0">
                <a:solidFill>
                  <a:schemeClr val="tx1"/>
                </a:solidFill>
                <a:effectLst/>
                <a:latin typeface="+mn-lt"/>
                <a:ea typeface="+mn-ea"/>
                <a:cs typeface="+mn-cs"/>
              </a:rPr>
              <a:t> variable that is 1 if the </a:t>
            </a:r>
            <a:r>
              <a:rPr lang="en-US" sz="1200" kern="1200" baseline="0" dirty="0" err="1" smtClean="0">
                <a:solidFill>
                  <a:schemeClr val="tx1"/>
                </a:solidFill>
                <a:effectLst/>
                <a:latin typeface="+mn-lt"/>
                <a:ea typeface="+mn-ea"/>
                <a:cs typeface="+mn-cs"/>
              </a:rPr>
              <a:t>i-th</a:t>
            </a:r>
            <a:r>
              <a:rPr lang="en-US" sz="1200" kern="1200" baseline="0" dirty="0" smtClean="0">
                <a:solidFill>
                  <a:schemeClr val="tx1"/>
                </a:solidFill>
                <a:effectLst/>
                <a:latin typeface="+mn-lt"/>
                <a:ea typeface="+mn-ea"/>
                <a:cs typeface="+mn-cs"/>
              </a:rPr>
              <a:t> feature is part of the k-</a:t>
            </a:r>
            <a:r>
              <a:rPr lang="en-US" sz="1200" kern="1200" baseline="0" dirty="0" err="1" smtClean="0">
                <a:solidFill>
                  <a:schemeClr val="tx1"/>
                </a:solidFill>
                <a:effectLst/>
                <a:latin typeface="+mn-lt"/>
                <a:ea typeface="+mn-ea"/>
                <a:cs typeface="+mn-cs"/>
              </a:rPr>
              <a:t>th</a:t>
            </a:r>
            <a:r>
              <a:rPr lang="en-US" sz="1200" kern="1200" baseline="0" dirty="0" smtClean="0">
                <a:solidFill>
                  <a:schemeClr val="tx1"/>
                </a:solidFill>
                <a:effectLst/>
                <a:latin typeface="+mn-lt"/>
                <a:ea typeface="+mn-ea"/>
                <a:cs typeface="+mn-cs"/>
              </a:rPr>
              <a:t> transformation Phi(k) and 0 otherwise. </a:t>
            </a:r>
            <a:r>
              <a:rPr lang="en-US" sz="1200" kern="1200" dirty="0" smtClean="0">
                <a:solidFill>
                  <a:schemeClr val="tx1"/>
                </a:solidFill>
                <a:effectLst/>
                <a:latin typeface="+mn-lt"/>
                <a:ea typeface="+mn-ea"/>
                <a:cs typeface="+mn-cs"/>
              </a:rPr>
              <a:t>For binary features, a cross-product transformation (e.g., “AND(gender=female, language=</a:t>
            </a:r>
            <a:r>
              <a:rPr lang="en-US" sz="1200" kern="1200" dirty="0" err="1" smtClean="0">
                <a:solidFill>
                  <a:schemeClr val="tx1"/>
                </a:solidFill>
                <a:effectLst/>
                <a:latin typeface="+mn-lt"/>
                <a:ea typeface="+mn-ea"/>
                <a:cs typeface="+mn-cs"/>
              </a:rPr>
              <a:t>en</a:t>
            </a:r>
            <a:r>
              <a:rPr lang="en-US" sz="1200" kern="1200" dirty="0" smtClean="0">
                <a:solidFill>
                  <a:schemeClr val="tx1"/>
                </a:solidFill>
                <a:effectLst/>
                <a:latin typeface="+mn-lt"/>
                <a:ea typeface="+mn-ea"/>
                <a:cs typeface="+mn-cs"/>
              </a:rPr>
              <a:t>)”) is 1 if and only if the constituent features (“gender=female” and “language=</a:t>
            </a:r>
            <a:r>
              <a:rPr lang="en-US" sz="1200" kern="1200" dirty="0" err="1" smtClean="0">
                <a:solidFill>
                  <a:schemeClr val="tx1"/>
                </a:solidFill>
                <a:effectLst/>
                <a:latin typeface="+mn-lt"/>
                <a:ea typeface="+mn-ea"/>
                <a:cs typeface="+mn-cs"/>
              </a:rPr>
              <a:t>en</a:t>
            </a:r>
            <a:r>
              <a:rPr lang="en-US" sz="1200" kern="1200" dirty="0" smtClean="0">
                <a:solidFill>
                  <a:schemeClr val="tx1"/>
                </a:solidFill>
                <a:effectLst/>
                <a:latin typeface="+mn-lt"/>
                <a:ea typeface="+mn-ea"/>
                <a:cs typeface="+mn-cs"/>
              </a:rPr>
              <a:t>”) are all 1, and 0 otherwise. This captures the interactions between the binary features, and adds nonlinearity to the generalized linear model. </a:t>
            </a:r>
            <a:endParaRPr lang="en-US" dirty="0" smtClean="0"/>
          </a:p>
          <a:p>
            <a:pPr marL="173038" marR="0" indent="-173038" algn="l" defTabSz="914400" rtl="0" eaLnBrk="1" fontAlgn="auto" latinLnBrk="0" hangingPunct="1">
              <a:lnSpc>
                <a:spcPct val="95000"/>
              </a:lnSpc>
              <a:spcBef>
                <a:spcPts val="400"/>
              </a:spcBef>
              <a:spcAft>
                <a:spcPts val="0"/>
              </a:spcAft>
              <a:buClrTx/>
              <a:buSzTx/>
              <a:buFont typeface="Arial" panose="020B0604020202020204" pitchFamily="34" charset="0"/>
              <a:buChar char="•"/>
              <a:tabLst/>
              <a:defRPr/>
            </a:pPr>
            <a:endParaRPr lang="en-US" dirty="0" smtClean="0"/>
          </a:p>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378003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Footer Placeholder 3"/>
          <p:cNvSpPr>
            <a:spLocks noGrp="1"/>
          </p:cNvSpPr>
          <p:nvPr>
            <p:ph type="ftr" sz="quarter" idx="10"/>
          </p:nvPr>
        </p:nvSpPr>
        <p:spPr/>
        <p:txBody>
          <a:bodyPr/>
          <a:lstStyle/>
          <a:p>
            <a:r>
              <a:rPr lang="en-US"/>
              <a:t>© 2016 Teradata</a:t>
            </a:r>
          </a:p>
        </p:txBody>
      </p:sp>
    </p:spTree>
    <p:extLst>
      <p:ext uri="{BB962C8B-B14F-4D97-AF65-F5344CB8AC3E}">
        <p14:creationId xmlns:p14="http://schemas.microsoft.com/office/powerpoint/2010/main" val="1775661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The deep component is a feed-forward neural network, as shown on the right. For categorical features, the original inputs are feature strings (e.g., “language=</a:t>
            </a:r>
            <a:r>
              <a:rPr lang="en-US" sz="1200" kern="1200" dirty="0" err="1" smtClean="0">
                <a:solidFill>
                  <a:schemeClr val="tx1"/>
                </a:solidFill>
                <a:effectLst/>
                <a:latin typeface="+mn-lt"/>
                <a:ea typeface="+mn-ea"/>
                <a:cs typeface="+mn-cs"/>
              </a:rPr>
              <a:t>en</a:t>
            </a:r>
            <a:r>
              <a:rPr lang="en-US" sz="1200" kern="1200" dirty="0" smtClean="0">
                <a:solidFill>
                  <a:schemeClr val="tx1"/>
                </a:solidFill>
                <a:effectLst/>
                <a:latin typeface="+mn-lt"/>
                <a:ea typeface="+mn-ea"/>
                <a:cs typeface="+mn-cs"/>
              </a:rPr>
              <a:t>”). Each of these sparse, high-dimensional categorical features are first converted into a low-dimensional and dense real-valued vector, often referred to as an embedding vector. The dimensionality of the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are usually on the order of O(10) to O(100). The embedding vectors are initialized randomly and then the values are trained to minimize the final loss function during model training. These low-dimensional dense embedding vectors are then fed into the hidden layers of a neural network in the forward pass. Specifically, each hidden layer performs the computation</a:t>
            </a:r>
            <a:r>
              <a:rPr lang="en-US" sz="1200" kern="1200" baseline="0" dirty="0" smtClean="0">
                <a:solidFill>
                  <a:schemeClr val="tx1"/>
                </a:solidFill>
                <a:effectLst/>
                <a:latin typeface="+mn-lt"/>
                <a:ea typeface="+mn-ea"/>
                <a:cs typeface="+mn-cs"/>
              </a:rPr>
              <a:t> depicted, </a:t>
            </a:r>
          </a:p>
          <a:p>
            <a:pPr marL="173038" marR="0" indent="-173038" algn="l" defTabSz="914400" rtl="0" eaLnBrk="1" fontAlgn="auto" latinLnBrk="0" hangingPunct="1">
              <a:lnSpc>
                <a:spcPct val="95000"/>
              </a:lnSpc>
              <a:spcBef>
                <a:spcPts val="40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where l is the layer number and f is the activation function, often rectified linear units (</a:t>
            </a:r>
            <a:r>
              <a:rPr lang="en-US" sz="1200" kern="1200" dirty="0" err="1" smtClean="0">
                <a:solidFill>
                  <a:schemeClr val="tx1"/>
                </a:solidFill>
                <a:effectLst/>
                <a:latin typeface="+mn-lt"/>
                <a:ea typeface="+mn-ea"/>
                <a:cs typeface="+mn-cs"/>
              </a:rPr>
              <a:t>ReLUs</a:t>
            </a:r>
            <a:r>
              <a:rPr lang="en-US" sz="1200" kern="1200" dirty="0" smtClean="0">
                <a:solidFill>
                  <a:schemeClr val="tx1"/>
                </a:solidFill>
                <a:effectLst/>
                <a:latin typeface="+mn-lt"/>
                <a:ea typeface="+mn-ea"/>
                <a:cs typeface="+mn-cs"/>
              </a:rPr>
              <a:t>). a(l) , b(l) , and W (l) are the activations, bias, and model weights at l-</a:t>
            </a:r>
            <a:r>
              <a:rPr lang="en-US" sz="1200" kern="1200" dirty="0" err="1" smtClean="0">
                <a:solidFill>
                  <a:schemeClr val="tx1"/>
                </a:solidFill>
                <a:effectLst/>
                <a:latin typeface="+mn-lt"/>
                <a:ea typeface="+mn-ea"/>
                <a:cs typeface="+mn-cs"/>
              </a:rPr>
              <a:t>th</a:t>
            </a:r>
            <a:r>
              <a:rPr lang="en-US" sz="1200" kern="1200" dirty="0" smtClean="0">
                <a:solidFill>
                  <a:schemeClr val="tx1"/>
                </a:solidFill>
                <a:effectLst/>
                <a:latin typeface="+mn-lt"/>
                <a:ea typeface="+mn-ea"/>
                <a:cs typeface="+mn-cs"/>
              </a:rPr>
              <a:t> layer. </a:t>
            </a:r>
            <a:endParaRPr lang="en-US" dirty="0" smtClean="0"/>
          </a:p>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3540094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The wide component and deep component are combined using a weighted sum of their output log odds as the prediction, which is then fed to one common logistic loss function for joint training. Note that there is a distinction between joint training and ensemble. In an ensemble, individual models are trained separately without knowing each other, and their predictions are combined only at inference time but not at training time. In contrast, joint training optimizes all parameters simultaneously by taking both the wide and deep part as well as the weights of their sum into account at training time. There are implications on model size too: For an ensemble, since the training is disjoint, each individual model size usually needs to be larger (e.g., with more features and transformations) to achieve reasonable accuracy for an ensemble to work. In comparison, for joint training the wide part only needs to complement the weak- nesses of the deep part with a small number of cross-product feature transformations, rather than a full-size wide model. </a:t>
            </a:r>
            <a:endParaRPr lang="en-US" dirty="0" smtClean="0"/>
          </a:p>
          <a:p>
            <a:r>
              <a:rPr lang="en-US" sz="1200" kern="1200" dirty="0" smtClean="0">
                <a:solidFill>
                  <a:schemeClr val="tx1"/>
                </a:solidFill>
                <a:effectLst/>
                <a:latin typeface="+mn-lt"/>
                <a:ea typeface="+mn-ea"/>
                <a:cs typeface="+mn-cs"/>
              </a:rPr>
              <a:t>Joint training of a Wide &amp; Deep Model is done by back- propagating the gradients from the output to both the wide and deep part of the model simultaneously using mini-batch stochastic optimization. In the experiments</a:t>
            </a:r>
            <a:r>
              <a:rPr lang="en-US" sz="1200" kern="1200" baseline="0" dirty="0" smtClean="0">
                <a:solidFill>
                  <a:schemeClr val="tx1"/>
                </a:solidFill>
                <a:effectLst/>
                <a:latin typeface="+mn-lt"/>
                <a:ea typeface="+mn-ea"/>
                <a:cs typeface="+mn-cs"/>
              </a:rPr>
              <a:t> conducted by Google, a </a:t>
            </a:r>
            <a:r>
              <a:rPr lang="en-US" sz="1200" kern="1200" dirty="0" smtClean="0">
                <a:solidFill>
                  <a:schemeClr val="tx1"/>
                </a:solidFill>
                <a:effectLst/>
                <a:latin typeface="+mn-lt"/>
                <a:ea typeface="+mn-ea"/>
                <a:cs typeface="+mn-cs"/>
              </a:rPr>
              <a:t>Follow- the-regularized-leader (FTRL) algorithm with L1 regularization as the optimizer for the wide part of the model, and </a:t>
            </a:r>
            <a:r>
              <a:rPr lang="en-US" sz="1200" kern="1200" dirty="0" err="1" smtClean="0">
                <a:solidFill>
                  <a:schemeClr val="tx1"/>
                </a:solidFill>
                <a:effectLst/>
                <a:latin typeface="+mn-lt"/>
                <a:ea typeface="+mn-ea"/>
                <a:cs typeface="+mn-cs"/>
              </a:rPr>
              <a:t>AdaGrad</a:t>
            </a:r>
            <a:r>
              <a:rPr lang="en-US" sz="1200" kern="1200" dirty="0" smtClean="0">
                <a:solidFill>
                  <a:schemeClr val="tx1"/>
                </a:solidFill>
                <a:effectLst/>
                <a:latin typeface="+mn-lt"/>
                <a:ea typeface="+mn-ea"/>
                <a:cs typeface="+mn-cs"/>
              </a:rPr>
              <a:t>] for the deep part. </a:t>
            </a:r>
            <a:endParaRPr lang="en-US" dirty="0" smtClean="0"/>
          </a:p>
          <a:p>
            <a:pPr marL="173038" marR="0" indent="-173038" algn="l" defTabSz="914400" rtl="0" eaLnBrk="1" fontAlgn="auto" latinLnBrk="0" hangingPunct="1">
              <a:lnSpc>
                <a:spcPct val="95000"/>
              </a:lnSpc>
              <a:spcBef>
                <a:spcPts val="40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combined model is illustrated in the center. For a logistic regression problem, the model’s prediction</a:t>
            </a:r>
            <a:r>
              <a:rPr lang="en-US" sz="1200" kern="1200" baseline="0" dirty="0" smtClean="0">
                <a:solidFill>
                  <a:schemeClr val="tx1"/>
                </a:solidFill>
                <a:effectLst/>
                <a:latin typeface="+mn-lt"/>
                <a:ea typeface="+mn-ea"/>
                <a:cs typeface="+mn-cs"/>
              </a:rPr>
              <a:t> (depicted) where </a:t>
            </a:r>
            <a:r>
              <a:rPr lang="en-US" sz="1200" kern="1200" dirty="0" smtClean="0">
                <a:solidFill>
                  <a:schemeClr val="tx1"/>
                </a:solidFill>
                <a:effectLst/>
                <a:latin typeface="+mn-lt"/>
                <a:ea typeface="+mn-ea"/>
                <a:cs typeface="+mn-cs"/>
              </a:rPr>
              <a:t> Y is the binary class label, </a:t>
            </a:r>
            <a:r>
              <a:rPr lang="en-US" sz="1200" kern="1200" dirty="0" err="1" smtClean="0">
                <a:solidFill>
                  <a:schemeClr val="tx1"/>
                </a:solidFill>
                <a:effectLst/>
                <a:latin typeface="+mn-lt"/>
                <a:ea typeface="+mn-ea"/>
                <a:cs typeface="+mn-cs"/>
              </a:rPr>
              <a:t>σ</a:t>
            </a:r>
            <a:r>
              <a:rPr lang="en-US" sz="1200" kern="1200" dirty="0" smtClean="0">
                <a:solidFill>
                  <a:schemeClr val="tx1"/>
                </a:solidFill>
                <a:effectLst/>
                <a:latin typeface="+mn-lt"/>
                <a:ea typeface="+mn-ea"/>
                <a:cs typeface="+mn-cs"/>
              </a:rPr>
              <a:t>(·) is the sigmoid function, </a:t>
            </a:r>
            <a:r>
              <a:rPr lang="en-US" sz="1200" kern="1200" dirty="0" err="1" smtClean="0">
                <a:solidFill>
                  <a:schemeClr val="tx1"/>
                </a:solidFill>
                <a:effectLst/>
                <a:latin typeface="+mn-lt"/>
                <a:ea typeface="+mn-ea"/>
                <a:cs typeface="+mn-cs"/>
              </a:rPr>
              <a:t>φ</a:t>
            </a:r>
            <a:r>
              <a:rPr lang="en-US" sz="1200" kern="1200" dirty="0" smtClean="0">
                <a:solidFill>
                  <a:schemeClr val="tx1"/>
                </a:solidFill>
                <a:effectLst/>
                <a:latin typeface="+mn-lt"/>
                <a:ea typeface="+mn-ea"/>
                <a:cs typeface="+mn-cs"/>
              </a:rPr>
              <a:t>(x) are the cross product transformations of the original features x, and b is the bias term. </a:t>
            </a:r>
            <a:r>
              <a:rPr lang="en-US" sz="1200" kern="1200" dirty="0" err="1" smtClean="0">
                <a:solidFill>
                  <a:schemeClr val="tx1"/>
                </a:solidFill>
                <a:effectLst/>
                <a:latin typeface="+mn-lt"/>
                <a:ea typeface="+mn-ea"/>
                <a:cs typeface="+mn-cs"/>
              </a:rPr>
              <a:t>Wwide</a:t>
            </a:r>
            <a:r>
              <a:rPr lang="en-US" sz="1200" kern="1200" dirty="0" smtClean="0">
                <a:solidFill>
                  <a:schemeClr val="tx1"/>
                </a:solidFill>
                <a:effectLst/>
                <a:latin typeface="+mn-lt"/>
                <a:ea typeface="+mn-ea"/>
                <a:cs typeface="+mn-cs"/>
              </a:rPr>
              <a:t> is the vector of all wide model weights, and </a:t>
            </a:r>
            <a:r>
              <a:rPr lang="en-US" sz="1200" kern="1200" dirty="0" err="1" smtClean="0">
                <a:solidFill>
                  <a:schemeClr val="tx1"/>
                </a:solidFill>
                <a:effectLst/>
                <a:latin typeface="+mn-lt"/>
                <a:ea typeface="+mn-ea"/>
                <a:cs typeface="+mn-cs"/>
              </a:rPr>
              <a:t>Wdeep</a:t>
            </a:r>
            <a:r>
              <a:rPr lang="en-US" sz="1200" kern="1200" dirty="0" smtClean="0">
                <a:solidFill>
                  <a:schemeClr val="tx1"/>
                </a:solidFill>
                <a:effectLst/>
                <a:latin typeface="+mn-lt"/>
                <a:ea typeface="+mn-ea"/>
                <a:cs typeface="+mn-cs"/>
              </a:rPr>
              <a:t> are the weights applied on the final activations a^(lf ). </a:t>
            </a:r>
          </a:p>
          <a:p>
            <a:pPr marL="173038" marR="0" indent="-173038" algn="l" defTabSz="914400" rtl="0" eaLnBrk="1" fontAlgn="auto" latinLnBrk="0" hangingPunct="1">
              <a:lnSpc>
                <a:spcPct val="95000"/>
              </a:lnSpc>
              <a:spcBef>
                <a:spcPts val="40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implementation</a:t>
            </a:r>
            <a:r>
              <a:rPr lang="en-US" sz="1200" kern="1200" baseline="0" dirty="0" smtClean="0">
                <a:solidFill>
                  <a:schemeClr val="tx1"/>
                </a:solidFill>
                <a:effectLst/>
                <a:latin typeface="+mn-lt"/>
                <a:ea typeface="+mn-ea"/>
                <a:cs typeface="+mn-cs"/>
              </a:rPr>
              <a:t> of initial Wide &amp; Deep app recommendations pipeline consisted of three stages:  data generation, model training, and model service as show above.</a:t>
            </a:r>
            <a:endParaRPr lang="en-US" dirty="0" smtClean="0"/>
          </a:p>
          <a:p>
            <a:endParaRPr lang="en-US" dirty="0" smtClean="0"/>
          </a:p>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7224478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pPr marL="173038" marR="0" indent="-173038" algn="l" defTabSz="914400" rtl="0" eaLnBrk="1" fontAlgn="auto" latinLnBrk="0" hangingPunct="1">
              <a:lnSpc>
                <a:spcPct val="95000"/>
              </a:lnSpc>
              <a:spcBef>
                <a:spcPts val="40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implementation</a:t>
            </a:r>
            <a:r>
              <a:rPr lang="en-US" sz="1200" kern="1200" baseline="0" dirty="0" smtClean="0">
                <a:solidFill>
                  <a:schemeClr val="tx1"/>
                </a:solidFill>
                <a:effectLst/>
                <a:latin typeface="+mn-lt"/>
                <a:ea typeface="+mn-ea"/>
                <a:cs typeface="+mn-cs"/>
              </a:rPr>
              <a:t> of Google’s initial Wide &amp; Deep app recommendations pipeline consisted of three stages:  data generation, model training, and model service as show above.</a:t>
            </a:r>
            <a:endParaRPr lang="en-US" dirty="0" smtClean="0"/>
          </a:p>
          <a:p>
            <a:endParaRPr lang="en-US" dirty="0" smtClean="0"/>
          </a:p>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9599148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In the</a:t>
            </a:r>
            <a:r>
              <a:rPr lang="en-US" sz="1200" kern="1200" baseline="0" dirty="0" smtClean="0">
                <a:solidFill>
                  <a:schemeClr val="tx1"/>
                </a:solidFill>
                <a:effectLst/>
                <a:latin typeface="+mn-lt"/>
                <a:ea typeface="+mn-ea"/>
                <a:cs typeface="+mn-cs"/>
              </a:rPr>
              <a:t> Data Generation</a:t>
            </a:r>
            <a:r>
              <a:rPr lang="en-US" sz="1200" kern="1200" dirty="0" smtClean="0">
                <a:solidFill>
                  <a:schemeClr val="tx1"/>
                </a:solidFill>
                <a:effectLst/>
                <a:latin typeface="+mn-lt"/>
                <a:ea typeface="+mn-ea"/>
                <a:cs typeface="+mn-cs"/>
              </a:rPr>
              <a:t> stage, user and app impression data within a period of time are used to generate training data. Each example corresponds to one impression. The label is app acquisition: 1 if the impressed app was installed, and 0 otherwise. </a:t>
            </a:r>
            <a:endParaRPr lang="en-US" dirty="0" smtClean="0"/>
          </a:p>
          <a:p>
            <a:r>
              <a:rPr lang="en-US" sz="1200" kern="1200" dirty="0" smtClean="0">
                <a:solidFill>
                  <a:schemeClr val="tx1"/>
                </a:solidFill>
                <a:effectLst/>
                <a:latin typeface="+mn-lt"/>
                <a:ea typeface="+mn-ea"/>
                <a:cs typeface="+mn-cs"/>
              </a:rPr>
              <a:t>Vocabularies, which are tables mapping categorical feature strings to integer IDs, are also generated in this stage. The system computes the ID space for all the string features that occurred more than a minimum number of times. Con- </a:t>
            </a:r>
            <a:r>
              <a:rPr lang="en-US" sz="1200" kern="1200" dirty="0" err="1" smtClean="0">
                <a:solidFill>
                  <a:schemeClr val="tx1"/>
                </a:solidFill>
                <a:effectLst/>
                <a:latin typeface="+mn-lt"/>
                <a:ea typeface="+mn-ea"/>
                <a:cs typeface="+mn-cs"/>
              </a:rPr>
              <a:t>tinuous</a:t>
            </a:r>
            <a:r>
              <a:rPr lang="en-US" sz="1200" kern="1200" dirty="0" smtClean="0">
                <a:solidFill>
                  <a:schemeClr val="tx1"/>
                </a:solidFill>
                <a:effectLst/>
                <a:latin typeface="+mn-lt"/>
                <a:ea typeface="+mn-ea"/>
                <a:cs typeface="+mn-cs"/>
              </a:rPr>
              <a:t> real-valued features are normalized to [0, 1] by map- ping a feature value x to its cumulative distribution function P (X ≤ x), divided into n(sub)q quantiles. The normalized value </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is i−1 / n(sub)q for values in the </a:t>
            </a:r>
            <a:r>
              <a:rPr lang="en-US" sz="1200" kern="1200" dirty="0" err="1" smtClean="0">
                <a:solidFill>
                  <a:schemeClr val="tx1"/>
                </a:solidFill>
                <a:effectLst/>
                <a:latin typeface="+mn-lt"/>
                <a:ea typeface="+mn-ea"/>
                <a:cs typeface="+mn-cs"/>
              </a:rPr>
              <a:t>i-th</a:t>
            </a:r>
            <a:r>
              <a:rPr lang="en-US" sz="1200" kern="1200" dirty="0" smtClean="0">
                <a:solidFill>
                  <a:schemeClr val="tx1"/>
                </a:solidFill>
                <a:effectLst/>
                <a:latin typeface="+mn-lt"/>
                <a:ea typeface="+mn-ea"/>
                <a:cs typeface="+mn-cs"/>
              </a:rPr>
              <a:t> quantiles. Quantile boundaries</a:t>
            </a:r>
            <a:r>
              <a:rPr lang="en-US" sz="1200" kern="1200" baseline="0" dirty="0" smtClean="0">
                <a:solidFill>
                  <a:schemeClr val="tx1"/>
                </a:solidFill>
                <a:effectLst/>
                <a:latin typeface="+mn-lt"/>
                <a:ea typeface="+mn-ea"/>
                <a:cs typeface="+mn-cs"/>
              </a:rPr>
              <a:t> are computed during data generation.</a:t>
            </a:r>
            <a:endParaRPr lang="en-US" dirty="0" smtClean="0"/>
          </a:p>
          <a:p>
            <a:endParaRPr lang="en-US" dirty="0" smtClean="0"/>
          </a:p>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8313264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The model structure used in the experiment is shown. During training, the input layer takes in training data and vocabularies and generate sparse and dense features together with a label. The wide component consists of the cross-product transformation of user installed apps and impression apps. For the deep part of the model, A 32- dimensional embedding vector is learned for each categorical feature. </a:t>
            </a: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8743957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The</a:t>
            </a:r>
            <a:r>
              <a:rPr lang="en-US" sz="1200" kern="1200" baseline="0" dirty="0" smtClean="0">
                <a:solidFill>
                  <a:schemeClr val="tx1"/>
                </a:solidFill>
                <a:effectLst/>
                <a:latin typeface="+mn-lt"/>
                <a:ea typeface="+mn-ea"/>
                <a:cs typeface="+mn-cs"/>
              </a:rPr>
              <a:t> Google team then</a:t>
            </a:r>
            <a:r>
              <a:rPr lang="en-US" sz="1200" kern="1200" dirty="0" smtClean="0">
                <a:solidFill>
                  <a:schemeClr val="tx1"/>
                </a:solidFill>
                <a:effectLst/>
                <a:latin typeface="+mn-lt"/>
                <a:ea typeface="+mn-ea"/>
                <a:cs typeface="+mn-cs"/>
              </a:rPr>
              <a:t> concatenated all the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together with the dense features, resulting in a dense vector of approximately 1200 dimensions. The concatenated vector is then fed into 3 </a:t>
            </a:r>
            <a:r>
              <a:rPr lang="en-US" sz="1200" kern="1200" dirty="0" err="1" smtClean="0">
                <a:solidFill>
                  <a:schemeClr val="tx1"/>
                </a:solidFill>
                <a:effectLst/>
                <a:latin typeface="+mn-lt"/>
                <a:ea typeface="+mn-ea"/>
                <a:cs typeface="+mn-cs"/>
              </a:rPr>
              <a:t>ReLU</a:t>
            </a:r>
            <a:r>
              <a:rPr lang="en-US" sz="1200" kern="1200" dirty="0" smtClean="0">
                <a:solidFill>
                  <a:schemeClr val="tx1"/>
                </a:solidFill>
                <a:effectLst/>
                <a:latin typeface="+mn-lt"/>
                <a:ea typeface="+mn-ea"/>
                <a:cs typeface="+mn-cs"/>
              </a:rPr>
              <a:t> layers, and finally the logistic output unit. </a:t>
            </a:r>
            <a:endParaRPr lang="en-US" dirty="0" smtClean="0"/>
          </a:p>
          <a:p>
            <a:r>
              <a:rPr lang="en-US" sz="1200" kern="1200" dirty="0" smtClean="0">
                <a:solidFill>
                  <a:schemeClr val="tx1"/>
                </a:solidFill>
                <a:effectLst/>
                <a:latin typeface="+mn-lt"/>
                <a:ea typeface="+mn-ea"/>
                <a:cs typeface="+mn-cs"/>
              </a:rPr>
              <a:t>The Wide &amp; Deep models are trained on over 500 billion examples. Every time a new set of training data arrives, the model needs to be re-trained. However, retraining from scratch every time is computationally expensive and delays the time from data arrival to serving an updated model. To tackle this challenge, they implemented a warm-starting system which initializes a new model with the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and the linear model weights from the previous model. </a:t>
            </a:r>
            <a:endParaRPr lang="en-US" dirty="0" smtClean="0"/>
          </a:p>
          <a:p>
            <a:r>
              <a:rPr lang="en-US" sz="1200" kern="1200" dirty="0" smtClean="0">
                <a:solidFill>
                  <a:schemeClr val="tx1"/>
                </a:solidFill>
                <a:effectLst/>
                <a:latin typeface="+mn-lt"/>
                <a:ea typeface="+mn-ea"/>
                <a:cs typeface="+mn-cs"/>
              </a:rPr>
              <a:t>Before loading the models into the model servers, a dry run of the model was done to make sure that it did not cause problems in serving live traffic. They</a:t>
            </a:r>
            <a:r>
              <a:rPr lang="en-US" sz="1200" kern="1200" baseline="0" dirty="0" smtClean="0">
                <a:solidFill>
                  <a:schemeClr val="tx1"/>
                </a:solidFill>
                <a:effectLst/>
                <a:latin typeface="+mn-lt"/>
                <a:ea typeface="+mn-ea"/>
                <a:cs typeface="+mn-cs"/>
              </a:rPr>
              <a:t> then</a:t>
            </a:r>
            <a:r>
              <a:rPr lang="en-US" sz="1200" kern="1200" dirty="0" smtClean="0">
                <a:solidFill>
                  <a:schemeClr val="tx1"/>
                </a:solidFill>
                <a:effectLst/>
                <a:latin typeface="+mn-lt"/>
                <a:ea typeface="+mn-ea"/>
                <a:cs typeface="+mn-cs"/>
              </a:rPr>
              <a:t> empirically validate the model quality against the previous model as a sanity check. </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8598211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Once the model is trained and verified, they load it into the model servers. For each request, the servers receive a set of app candidates from the app retrieval system and user features to score each app. Then, the apps are ranked from the highest scores to the lowest, and they show the apps to the users in that order. The scores were calculated by running a forward inference pass over the Wide &amp; Deep model. </a:t>
            </a:r>
            <a:endParaRPr lang="en-US" dirty="0" smtClean="0"/>
          </a:p>
          <a:p>
            <a:r>
              <a:rPr lang="en-US" sz="1200" kern="1200" dirty="0" smtClean="0">
                <a:solidFill>
                  <a:schemeClr val="tx1"/>
                </a:solidFill>
                <a:effectLst/>
                <a:latin typeface="+mn-lt"/>
                <a:ea typeface="+mn-ea"/>
                <a:cs typeface="+mn-cs"/>
              </a:rPr>
              <a:t>In order to serve each request on the order of 10 </a:t>
            </a:r>
            <a:r>
              <a:rPr lang="en-US" sz="1200" kern="1200" dirty="0" err="1" smtClean="0">
                <a:solidFill>
                  <a:schemeClr val="tx1"/>
                </a:solidFill>
                <a:effectLst/>
                <a:latin typeface="+mn-lt"/>
                <a:ea typeface="+mn-ea"/>
                <a:cs typeface="+mn-cs"/>
              </a:rPr>
              <a:t>ms</a:t>
            </a:r>
            <a:r>
              <a:rPr lang="en-US" sz="1200" kern="1200" dirty="0" smtClean="0">
                <a:solidFill>
                  <a:schemeClr val="tx1"/>
                </a:solidFill>
                <a:effectLst/>
                <a:latin typeface="+mn-lt"/>
                <a:ea typeface="+mn-ea"/>
                <a:cs typeface="+mn-cs"/>
              </a:rPr>
              <a:t>, they optimized the performance using multithreading parallelism by running smaller batches in parallel, instead of scoring all candidate apps in a single batch inference step. </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21322307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endParaRPr lang="en-US" sz="1200" b="0" i="0" kern="1200" dirty="0" smtClean="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7662603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endParaRPr lang="en-US" sz="1200" b="0" i="0" kern="1200" dirty="0" smtClean="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5547237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endParaRPr lang="en-US" sz="1200" b="0" i="0" kern="1200" dirty="0" smtClean="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156758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4250618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noProof="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F75A828-2E60-48EB-962F-A6F4E2EBC0F6}" type="slidenum">
              <a:rPr lang="en-US" smtClean="0"/>
              <a:t>43</a:t>
            </a:fld>
            <a:endParaRPr lang="en-US" dirty="0"/>
          </a:p>
        </p:txBody>
      </p:sp>
    </p:spTree>
    <p:extLst>
      <p:ext uri="{BB962C8B-B14F-4D97-AF65-F5344CB8AC3E}">
        <p14:creationId xmlns:p14="http://schemas.microsoft.com/office/powerpoint/2010/main" val="16277114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pPr marL="173038" marR="0" indent="-173038" algn="l" defTabSz="914400" rtl="0" eaLnBrk="1" fontAlgn="auto" latinLnBrk="0" hangingPunct="1">
              <a:lnSpc>
                <a:spcPct val="95000"/>
              </a:lnSpc>
              <a:spcBef>
                <a:spcPts val="40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With the inspiration</a:t>
            </a:r>
            <a:r>
              <a:rPr lang="en-US" sz="1200" b="0" i="0" kern="1200" baseline="0" dirty="0" smtClean="0">
                <a:solidFill>
                  <a:schemeClr val="tx1"/>
                </a:solidFill>
                <a:effectLst/>
                <a:latin typeface="+mn-lt"/>
                <a:ea typeface="+mn-ea"/>
                <a:cs typeface="+mn-cs"/>
              </a:rPr>
              <a:t> of </a:t>
            </a:r>
            <a:r>
              <a:rPr lang="en-US" sz="1200" b="0" i="0" kern="1200" baseline="0" dirty="0" err="1" smtClean="0">
                <a:solidFill>
                  <a:schemeClr val="tx1"/>
                </a:solidFill>
                <a:effectLst/>
                <a:latin typeface="+mn-lt"/>
                <a:ea typeface="+mn-ea"/>
                <a:cs typeface="+mn-cs"/>
              </a:rPr>
              <a:t>DnW</a:t>
            </a:r>
            <a:r>
              <a:rPr lang="en-US" sz="1200" b="0" i="0" kern="1200" baseline="0" dirty="0" smtClean="0">
                <a:solidFill>
                  <a:schemeClr val="tx1"/>
                </a:solidFill>
                <a:effectLst/>
                <a:latin typeface="+mn-lt"/>
                <a:ea typeface="+mn-ea"/>
                <a:cs typeface="+mn-cs"/>
              </a:rPr>
              <a:t>, can we build a DNN that can improve the performance of traditional mf?</a:t>
            </a:r>
            <a:endParaRPr lang="en-US" sz="1200" b="0" i="0" kern="1200" dirty="0" smtClean="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4916698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endParaRPr lang="en-US" sz="1200" b="0" i="0" kern="1200" dirty="0" smtClean="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20735734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b="0" i="0" kern="1200" dirty="0" smtClean="0">
                <a:solidFill>
                  <a:schemeClr val="tx1"/>
                </a:solidFill>
                <a:effectLst/>
                <a:latin typeface="+mn-lt"/>
                <a:ea typeface="+mn-ea"/>
                <a:cs typeface="+mn-cs"/>
              </a:rPr>
              <a:t>The two</a:t>
            </a:r>
            <a:r>
              <a:rPr lang="en-US" sz="1200" b="0" i="0" kern="1200" baseline="0" dirty="0" smtClean="0">
                <a:solidFill>
                  <a:schemeClr val="tx1"/>
                </a:solidFill>
                <a:effectLst/>
                <a:latin typeface="+mn-lt"/>
                <a:ea typeface="+mn-ea"/>
                <a:cs typeface="+mn-cs"/>
              </a:rPr>
              <a:t> graphs on the left shows positive indicator for recommendation.</a:t>
            </a:r>
          </a:p>
          <a:p>
            <a:r>
              <a:rPr lang="en-US" sz="1200" b="0" i="0" kern="1200" baseline="0" dirty="0" smtClean="0">
                <a:solidFill>
                  <a:schemeClr val="tx1"/>
                </a:solidFill>
                <a:effectLst/>
                <a:latin typeface="+mn-lt"/>
                <a:ea typeface="+mn-ea"/>
                <a:cs typeface="+mn-cs"/>
              </a:rPr>
              <a:t>Take the first one for example, true rating is 5, our prediction is 5. We know that the movie is highly likely to be rated 5, also has possibility to be rated 4. But it will absolutely not be rated 1 or 2. So we could be quite certain to recommend this movie to this user.</a:t>
            </a:r>
          </a:p>
          <a:p>
            <a:r>
              <a:rPr lang="en-US" sz="1200" b="0" i="0" kern="1200" baseline="0" dirty="0" smtClean="0">
                <a:solidFill>
                  <a:schemeClr val="tx1"/>
                </a:solidFill>
                <a:effectLst/>
                <a:latin typeface="+mn-lt"/>
                <a:ea typeface="+mn-ea"/>
                <a:cs typeface="+mn-cs"/>
              </a:rPr>
              <a:t>The 2</a:t>
            </a:r>
            <a:r>
              <a:rPr lang="en-US" sz="1200" b="0" i="0" kern="1200" baseline="30000" dirty="0" smtClean="0">
                <a:solidFill>
                  <a:schemeClr val="tx1"/>
                </a:solidFill>
                <a:effectLst/>
                <a:latin typeface="+mn-lt"/>
                <a:ea typeface="+mn-ea"/>
                <a:cs typeface="+mn-cs"/>
              </a:rPr>
              <a:t>nd</a:t>
            </a:r>
            <a:r>
              <a:rPr lang="en-US" sz="1200" b="0" i="0" kern="1200" baseline="0" dirty="0" smtClean="0">
                <a:solidFill>
                  <a:schemeClr val="tx1"/>
                </a:solidFill>
                <a:effectLst/>
                <a:latin typeface="+mn-lt"/>
                <a:ea typeface="+mn-ea"/>
                <a:cs typeface="+mn-cs"/>
              </a:rPr>
              <a:t> one, even though we predicted wrong value, the true value is 5, and our prediction is 4, but we know that it’s highly likely to be 4, and almost 20% to be 5, it’s really unlikely to be rated 1. or 2, it’s also safe to recommend this movie to this user.</a:t>
            </a:r>
          </a:p>
          <a:p>
            <a:r>
              <a:rPr lang="en-US" sz="1200" b="0" i="0" kern="1200" baseline="0" dirty="0" smtClean="0">
                <a:solidFill>
                  <a:schemeClr val="tx1"/>
                </a:solidFill>
                <a:effectLst/>
                <a:latin typeface="+mn-lt"/>
                <a:ea typeface="+mn-ea"/>
                <a:cs typeface="+mn-cs"/>
              </a:rPr>
              <a:t>The red circled graph on the right is exactly opposite, it’s rated neutral, but the distribution is more towards the left side, we should maybe not recommend this movie at all.</a:t>
            </a: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7450834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pPr marL="285750" indent="-285750">
              <a:lnSpc>
                <a:spcPct val="150000"/>
              </a:lnSpc>
              <a:buFont typeface="Arial" charset="0"/>
              <a:buChar char="•"/>
            </a:pPr>
            <a:r>
              <a:rPr lang="en-US" sz="1200" dirty="0" smtClean="0"/>
              <a:t>4 layer neural network, with activation function: </a:t>
            </a:r>
            <a:r>
              <a:rPr lang="en-US" sz="1200" dirty="0" err="1" smtClean="0"/>
              <a:t>relu</a:t>
            </a:r>
            <a:r>
              <a:rPr lang="en-US" sz="1200" dirty="0" smtClean="0"/>
              <a:t>, </a:t>
            </a:r>
            <a:r>
              <a:rPr lang="en-US" sz="1200" dirty="0" err="1" smtClean="0"/>
              <a:t>relu</a:t>
            </a:r>
            <a:r>
              <a:rPr lang="en-US" sz="1200" dirty="0" smtClean="0"/>
              <a:t>, </a:t>
            </a:r>
            <a:r>
              <a:rPr lang="en-US" sz="1200" dirty="0" err="1" smtClean="0"/>
              <a:t>relu</a:t>
            </a:r>
            <a:r>
              <a:rPr lang="en-US" sz="1200" dirty="0" smtClean="0"/>
              <a:t>, </a:t>
            </a:r>
            <a:r>
              <a:rPr lang="en-US" sz="1200" dirty="0" err="1" smtClean="0"/>
              <a:t>softmax</a:t>
            </a:r>
            <a:r>
              <a:rPr lang="en-US" sz="1200" dirty="0" smtClean="0"/>
              <a:t>.</a:t>
            </a:r>
          </a:p>
          <a:p>
            <a:pPr marL="285750" indent="-285750">
              <a:lnSpc>
                <a:spcPct val="150000"/>
              </a:lnSpc>
              <a:buFont typeface="Arial" charset="0"/>
              <a:buChar char="•"/>
            </a:pPr>
            <a:r>
              <a:rPr lang="en-US" sz="1200" dirty="0" smtClean="0"/>
              <a:t>Input layer is the element wise product of the user embedding and the movie embedding.</a:t>
            </a:r>
          </a:p>
          <a:p>
            <a:pPr marL="285750" indent="-285750">
              <a:lnSpc>
                <a:spcPct val="150000"/>
              </a:lnSpc>
              <a:buFont typeface="Arial" charset="0"/>
              <a:buChar char="•"/>
            </a:pPr>
            <a:r>
              <a:rPr lang="en-US" sz="1200" dirty="0" smtClean="0"/>
              <a:t>Cost function: a combination of cross entropy and mean squared error.</a:t>
            </a:r>
          </a:p>
          <a:p>
            <a:pPr marL="285750" indent="-285750">
              <a:lnSpc>
                <a:spcPct val="150000"/>
              </a:lnSpc>
              <a:buFont typeface="Arial" charset="0"/>
              <a:buChar char="•"/>
            </a:pPr>
            <a:r>
              <a:rPr lang="en-US" sz="1200" dirty="0" smtClean="0"/>
              <a:t>User embedding and movie embedding will be initialized with the results from matrix factorization model.</a:t>
            </a:r>
          </a:p>
          <a:p>
            <a:pPr marL="285750" indent="-285750">
              <a:lnSpc>
                <a:spcPct val="150000"/>
              </a:lnSpc>
              <a:buFont typeface="Arial" charset="0"/>
              <a:buChar char="•"/>
            </a:pPr>
            <a:r>
              <a:rPr lang="en-US" sz="1200" dirty="0" smtClean="0"/>
              <a:t>First 50 epochs only update weights and bias in DNN, from 51th epoch train model end to end.</a:t>
            </a:r>
          </a:p>
          <a:p>
            <a:endParaRPr lang="en-US" sz="1200" b="0" i="0" kern="1200" dirty="0" smtClean="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9435917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endParaRPr lang="en-US" sz="1200" b="0" i="0" kern="1200" dirty="0" smtClean="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0757313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412615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Rule generation = feature engineering</a:t>
            </a:r>
          </a:p>
          <a:p>
            <a:r>
              <a:rPr lang="en-US" dirty="0" smtClean="0"/>
              <a:t>Human curated rule: If User1 like Item1 and Item2, If User2 like Item3 and Item2, then recommend Item3 to User 1</a:t>
            </a:r>
          </a:p>
          <a:p>
            <a:r>
              <a:rPr lang="en-US" dirty="0" smtClean="0"/>
              <a:t>Rule Mining using Matrix Factorization</a:t>
            </a:r>
          </a:p>
          <a:p>
            <a:endParaRPr lang="en-US" dirty="0" smtClean="0"/>
          </a:p>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620069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noProof="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F75A828-2E60-48EB-962F-A6F4E2EBC0F6}" type="slidenum">
              <a:rPr lang="en-US" smtClean="0"/>
              <a:t>9</a:t>
            </a:fld>
            <a:endParaRPr lang="en-US" dirty="0"/>
          </a:p>
        </p:txBody>
      </p:sp>
    </p:spTree>
    <p:extLst>
      <p:ext uri="{BB962C8B-B14F-4D97-AF65-F5344CB8AC3E}">
        <p14:creationId xmlns:p14="http://schemas.microsoft.com/office/powerpoint/2010/main" val="1572357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aseline="0" dirty="0"/>
              <a:t>Recommender systems are information filtering systems that deal with the problem of information overload filtering vital information fragment out of large amounts of </a:t>
            </a:r>
            <a:r>
              <a:rPr lang="en-US" sz="2000" baseline="0" dirty="0" err="1"/>
              <a:t>dynami</a:t>
            </a:r>
            <a:r>
              <a:rPr lang="en-US" sz="2000" baseline="0" dirty="0"/>
              <a:t>- </a:t>
            </a:r>
            <a:r>
              <a:rPr lang="en-US" sz="2000" baseline="0" dirty="0" err="1"/>
              <a:t>cally</a:t>
            </a:r>
            <a:r>
              <a:rPr lang="en-US" sz="2000" baseline="0" dirty="0"/>
              <a:t> generated information according to user’s preferences, interest, or observed behavior. Recommender systems aim for  the ability to predict whether a particular user would prefer an item or not based on the user’s profile</a:t>
            </a:r>
            <a:r>
              <a:rPr lang="en-US" sz="2000" dirty="0"/>
              <a:t>.</a:t>
            </a:r>
          </a:p>
          <a:p>
            <a:endParaRPr lang="en-US" sz="2000" dirty="0"/>
          </a:p>
          <a:p>
            <a:r>
              <a:rPr lang="en-US" sz="2000" dirty="0"/>
              <a:t>Recommender</a:t>
            </a:r>
            <a:r>
              <a:rPr lang="en-US" sz="2000" baseline="0" dirty="0"/>
              <a:t> systems are defined as a means of assisting and augmenting the social process of using recommendations from others to make choices when there is not sufficient personal knowledge nor </a:t>
            </a:r>
            <a:r>
              <a:rPr lang="en-US" sz="2000" baseline="0" dirty="0" err="1"/>
              <a:t>experiece</a:t>
            </a:r>
            <a:r>
              <a:rPr lang="en-US" sz="2000" baseline="0" dirty="0"/>
              <a:t> of the alternatives.  Personalized, user-specific exclusive content and service recommendations are the result.</a:t>
            </a:r>
          </a:p>
          <a:p>
            <a:endParaRPr lang="en-US" sz="2000" baseline="0" dirty="0"/>
          </a:p>
          <a:p>
            <a:endParaRPr lang="en-US" sz="2000" dirty="0"/>
          </a:p>
        </p:txBody>
      </p:sp>
      <p:sp>
        <p:nvSpPr>
          <p:cNvPr id="4" name="Footer Placeholder 3"/>
          <p:cNvSpPr>
            <a:spLocks noGrp="1"/>
          </p:cNvSpPr>
          <p:nvPr>
            <p:ph type="ftr" sz="quarter" idx="10"/>
          </p:nvPr>
        </p:nvSpPr>
        <p:spPr/>
        <p:txBody>
          <a:bodyPr/>
          <a:lstStyle/>
          <a:p>
            <a:r>
              <a:rPr lang="en-US"/>
              <a:t>© 2016 Teradata</a:t>
            </a:r>
          </a:p>
        </p:txBody>
      </p:sp>
    </p:spTree>
    <p:extLst>
      <p:ext uri="{BB962C8B-B14F-4D97-AF65-F5344CB8AC3E}">
        <p14:creationId xmlns:p14="http://schemas.microsoft.com/office/powerpoint/2010/main" val="675181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aseline="0" dirty="0"/>
              <a:t>Traditional recommendation systems require collection of data from the outset.  Relevant informant from users is needed to generate a user profile or model for prediction.  The system needs to know as much as possible from the user in order to provide reasonable recommendations as soon as possible.  Obviously, accurate models indispensable for creating relevant and accurate recommendations.</a:t>
            </a:r>
          </a:p>
          <a:p>
            <a:r>
              <a:rPr lang="en-US" sz="2000" baseline="0" dirty="0"/>
              <a:t>Explicit feedback comes directly form the user.  Traditional approaches normally prompt users through a system interface to provide ratings of items in order to construct and improve the users’ model.  The quality of the users’ input determines the accuracy of the model. The main shortcoming of this approach is it requires effort on the part of the user.</a:t>
            </a:r>
          </a:p>
          <a:p>
            <a:r>
              <a:rPr lang="en-US" sz="2000" baseline="0" dirty="0"/>
              <a:t>Implicit feedback can ben inferred by tracking users’ preferences by monitoring different actions such as purchase history, navigation history, time spent on web pages, links followed, email content and button clicks.  Inferred from user behavior, implicit feedback data might be more objective that explicit feedback.</a:t>
            </a:r>
          </a:p>
          <a:p>
            <a:r>
              <a:rPr lang="en-US" sz="2000" baseline="0" dirty="0"/>
              <a:t>The strengths of both implicit and explicit feedback can be combined in a hybrid system in order to minimize their weaknesses and get a better performing system. This can be achieved by using an implicit data as a check on explicit rating or allowing users to give explicit feedback only when the user chooses to do so.</a:t>
            </a:r>
          </a:p>
        </p:txBody>
      </p:sp>
      <p:sp>
        <p:nvSpPr>
          <p:cNvPr id="4" name="Footer Placeholder 3"/>
          <p:cNvSpPr>
            <a:spLocks noGrp="1"/>
          </p:cNvSpPr>
          <p:nvPr>
            <p:ph type="ftr" sz="quarter" idx="10"/>
          </p:nvPr>
        </p:nvSpPr>
        <p:spPr/>
        <p:txBody>
          <a:bodyPr/>
          <a:lstStyle/>
          <a:p>
            <a:r>
              <a:rPr lang="en-US"/>
              <a:t>© 2016 Teradata</a:t>
            </a:r>
          </a:p>
        </p:txBody>
      </p:sp>
    </p:spTree>
    <p:extLst>
      <p:ext uri="{BB962C8B-B14F-4D97-AF65-F5344CB8AC3E}">
        <p14:creationId xmlns:p14="http://schemas.microsoft.com/office/powerpoint/2010/main" val="1055775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aseline="0" dirty="0"/>
              <a:t>The Learning Phase implies a learning algorithm to filter and exploit the user’s features from the feedback gathered.  The </a:t>
            </a:r>
            <a:r>
              <a:rPr lang="en-US" sz="2000" baseline="0" dirty="0" err="1"/>
              <a:t>algo</a:t>
            </a:r>
            <a:r>
              <a:rPr lang="en-US" sz="2000" baseline="0" dirty="0"/>
              <a:t> recommends or </a:t>
            </a:r>
            <a:r>
              <a:rPr lang="en-US" sz="2000" baseline="0" dirty="0" err="1"/>
              <a:t>predcts</a:t>
            </a:r>
            <a:r>
              <a:rPr lang="en-US" sz="2000" baseline="0" dirty="0"/>
              <a:t> what kind of items the user may prefer.  This directly based on history or model, or indirectly based on the observed activities of the user. The use of efficient and accurate recommendation techniques is very important for a system that will provide good recommendation to its individual users. This explains the importance of understanding the features and potentials of different recommendation techniques. This image shows the anatomy of different recommendation filtering techniques.</a:t>
            </a:r>
            <a:endParaRPr lang="en-US" sz="2000" dirty="0"/>
          </a:p>
        </p:txBody>
      </p:sp>
      <p:sp>
        <p:nvSpPr>
          <p:cNvPr id="4" name="Footer Placeholder 3"/>
          <p:cNvSpPr>
            <a:spLocks noGrp="1"/>
          </p:cNvSpPr>
          <p:nvPr>
            <p:ph type="ftr" sz="quarter" idx="10"/>
          </p:nvPr>
        </p:nvSpPr>
        <p:spPr/>
        <p:txBody>
          <a:bodyPr/>
          <a:lstStyle/>
          <a:p>
            <a:r>
              <a:rPr lang="en-US"/>
              <a:t>© 2016 Teradata</a:t>
            </a:r>
          </a:p>
        </p:txBody>
      </p:sp>
    </p:spTree>
    <p:extLst>
      <p:ext uri="{BB962C8B-B14F-4D97-AF65-F5344CB8AC3E}">
        <p14:creationId xmlns:p14="http://schemas.microsoft.com/office/powerpoint/2010/main" val="340407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Alternate Title Slide">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1765762"/>
            <a:ext cx="9144000" cy="1611980"/>
          </a:xfrm>
          <a:solidFill>
            <a:schemeClr val="accent1">
              <a:alpha val="90000"/>
            </a:schemeClr>
          </a:solidFill>
        </p:spPr>
        <p:txBody>
          <a:bodyPr lIns="457200" tIns="137160" rIns="457200" bIns="137160" anchor="ctr" anchorCtr="0">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b="1">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b="1">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4"/>
          <p:cNvGrpSpPr>
            <a:grpSpLocks noChangeAspect="1"/>
          </p:cNvGrpSpPr>
          <p:nvPr userDrawn="1"/>
        </p:nvGrpSpPr>
        <p:grpSpPr bwMode="auto">
          <a:xfrm>
            <a:off x="994117" y="305466"/>
            <a:ext cx="1362335" cy="305001"/>
            <a:chOff x="5137" y="4139"/>
            <a:chExt cx="335" cy="75"/>
          </a:xfrm>
          <a:solidFill>
            <a:schemeClr val="bg1"/>
          </a:solidFill>
        </p:grpSpPr>
        <p:sp>
          <p:nvSpPr>
            <p:cNvPr id="13"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1345045"/>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12" name="Title 16"/>
          <p:cNvSpPr>
            <a:spLocks noGrp="1"/>
          </p:cNvSpPr>
          <p:nvPr>
            <p:ph type="title" hasCustomPrompt="1"/>
          </p:nvPr>
        </p:nvSpPr>
        <p:spPr bwMode="gray">
          <a:xfrm>
            <a:off x="457200" y="161925"/>
            <a:ext cx="8229600" cy="547759"/>
          </a:xfrm>
          <a:prstGeom prst="rect">
            <a:avLst/>
          </a:prstGeom>
        </p:spPr>
        <p:txBody>
          <a:bodyPr anchor="b" anchorCtr="0"/>
          <a:lstStyle>
            <a:lvl1pPr>
              <a:defRPr/>
            </a:lvl1pPr>
          </a:lstStyle>
          <a:p>
            <a:r>
              <a:rPr lang="en-US"/>
              <a:t>Click to Edit Master Title Style</a:t>
            </a:r>
          </a:p>
        </p:txBody>
      </p:sp>
      <p:sp>
        <p:nvSpPr>
          <p:cNvPr id="2" name="Date Placeholder 1"/>
          <p:cNvSpPr>
            <a:spLocks noGrp="1"/>
          </p:cNvSpPr>
          <p:nvPr>
            <p:ph type="dt" sz="half" idx="10"/>
          </p:nvPr>
        </p:nvSpPr>
        <p:spPr/>
        <p:txBody>
          <a:bodyPr/>
          <a:lstStyle/>
          <a:p>
            <a:r>
              <a:rPr lang="en-US"/>
              <a:t>© 2017 Teradata</a:t>
            </a:r>
          </a:p>
        </p:txBody>
      </p:sp>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459445256"/>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Alternate">
    <p:spTree>
      <p:nvGrpSpPr>
        <p:cNvPr id="1" name=""/>
        <p:cNvGrpSpPr/>
        <p:nvPr/>
      </p:nvGrpSpPr>
      <p:grpSpPr>
        <a:xfrm>
          <a:off x="0" y="0"/>
          <a:ext cx="0" cy="0"/>
          <a:chOff x="0" y="0"/>
          <a:chExt cx="0" cy="0"/>
        </a:xfrm>
      </p:grpSpPr>
      <p:grpSp>
        <p:nvGrpSpPr>
          <p:cNvPr id="6" name="Group 5"/>
          <p:cNvGrpSpPr/>
          <p:nvPr userDrawn="1"/>
        </p:nvGrpSpPr>
        <p:grpSpPr>
          <a:xfrm>
            <a:off x="249238" y="1112498"/>
            <a:ext cx="8655050" cy="3567112"/>
            <a:chOff x="249238" y="1919288"/>
            <a:chExt cx="8655050" cy="3567112"/>
          </a:xfrm>
        </p:grpSpPr>
        <p:sp>
          <p:nvSpPr>
            <p:cNvPr id="7" name="Oval 122"/>
            <p:cNvSpPr>
              <a:spLocks noChangeArrowheads="1"/>
            </p:cNvSpPr>
            <p:nvPr/>
          </p:nvSpPr>
          <p:spPr bwMode="auto">
            <a:xfrm>
              <a:off x="24923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Oval 123"/>
            <p:cNvSpPr>
              <a:spLocks noChangeArrowheads="1"/>
            </p:cNvSpPr>
            <p:nvPr/>
          </p:nvSpPr>
          <p:spPr bwMode="auto">
            <a:xfrm>
              <a:off x="638176"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Oval 124"/>
            <p:cNvSpPr>
              <a:spLocks noChangeArrowheads="1"/>
            </p:cNvSpPr>
            <p:nvPr/>
          </p:nvSpPr>
          <p:spPr bwMode="auto">
            <a:xfrm>
              <a:off x="1042540" y="1933378"/>
              <a:ext cx="59635" cy="60720"/>
            </a:xfrm>
            <a:prstGeom prst="ellipse">
              <a:avLst/>
            </a:pr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Oval 125"/>
            <p:cNvSpPr>
              <a:spLocks noChangeArrowheads="1"/>
            </p:cNvSpPr>
            <p:nvPr/>
          </p:nvSpPr>
          <p:spPr bwMode="auto">
            <a:xfrm>
              <a:off x="1417638" y="1919288"/>
              <a:ext cx="87313" cy="88900"/>
            </a:xfrm>
            <a:prstGeom prst="ellipse">
              <a:avLst/>
            </a:pr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Oval 126"/>
            <p:cNvSpPr>
              <a:spLocks noChangeArrowheads="1"/>
            </p:cNvSpPr>
            <p:nvPr/>
          </p:nvSpPr>
          <p:spPr bwMode="auto">
            <a:xfrm>
              <a:off x="1825935" y="1938647"/>
              <a:ext cx="50182"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Oval 127"/>
            <p:cNvSpPr>
              <a:spLocks noChangeArrowheads="1"/>
            </p:cNvSpPr>
            <p:nvPr/>
          </p:nvSpPr>
          <p:spPr bwMode="auto">
            <a:xfrm>
              <a:off x="2210940" y="1933378"/>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Oval 128"/>
            <p:cNvSpPr>
              <a:spLocks noChangeArrowheads="1"/>
            </p:cNvSpPr>
            <p:nvPr/>
          </p:nvSpPr>
          <p:spPr bwMode="auto">
            <a:xfrm>
              <a:off x="258603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Oval 129"/>
            <p:cNvSpPr>
              <a:spLocks noChangeArrowheads="1"/>
            </p:cNvSpPr>
            <p:nvPr/>
          </p:nvSpPr>
          <p:spPr bwMode="auto">
            <a:xfrm>
              <a:off x="2993990" y="1938647"/>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Oval 130"/>
            <p:cNvSpPr>
              <a:spLocks noChangeArrowheads="1"/>
            </p:cNvSpPr>
            <p:nvPr/>
          </p:nvSpPr>
          <p:spPr bwMode="auto">
            <a:xfrm>
              <a:off x="3363913"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Oval 131"/>
            <p:cNvSpPr>
              <a:spLocks noChangeArrowheads="1"/>
            </p:cNvSpPr>
            <p:nvPr/>
          </p:nvSpPr>
          <p:spPr bwMode="auto">
            <a:xfrm>
              <a:off x="3766941" y="1933378"/>
              <a:ext cx="60720"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Oval 132"/>
            <p:cNvSpPr>
              <a:spLocks noChangeArrowheads="1"/>
            </p:cNvSpPr>
            <p:nvPr/>
          </p:nvSpPr>
          <p:spPr bwMode="auto">
            <a:xfrm>
              <a:off x="4143376"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Oval 133"/>
            <p:cNvSpPr>
              <a:spLocks noChangeArrowheads="1"/>
            </p:cNvSpPr>
            <p:nvPr/>
          </p:nvSpPr>
          <p:spPr bwMode="auto">
            <a:xfrm>
              <a:off x="4532313"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Oval 134"/>
            <p:cNvSpPr>
              <a:spLocks noChangeArrowheads="1"/>
            </p:cNvSpPr>
            <p:nvPr/>
          </p:nvSpPr>
          <p:spPr bwMode="auto">
            <a:xfrm>
              <a:off x="4936677" y="1933378"/>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Oval 135"/>
            <p:cNvSpPr>
              <a:spLocks noChangeArrowheads="1"/>
            </p:cNvSpPr>
            <p:nvPr/>
          </p:nvSpPr>
          <p:spPr bwMode="auto">
            <a:xfrm>
              <a:off x="5311776"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Oval 136"/>
            <p:cNvSpPr>
              <a:spLocks noChangeArrowheads="1"/>
            </p:cNvSpPr>
            <p:nvPr/>
          </p:nvSpPr>
          <p:spPr bwMode="auto">
            <a:xfrm>
              <a:off x="5700713" y="1919288"/>
              <a:ext cx="87313"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Oval 137"/>
            <p:cNvSpPr>
              <a:spLocks noChangeArrowheads="1"/>
            </p:cNvSpPr>
            <p:nvPr/>
          </p:nvSpPr>
          <p:spPr bwMode="auto">
            <a:xfrm>
              <a:off x="6108665" y="1938647"/>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Oval 138"/>
            <p:cNvSpPr>
              <a:spLocks noChangeArrowheads="1"/>
            </p:cNvSpPr>
            <p:nvPr/>
          </p:nvSpPr>
          <p:spPr bwMode="auto">
            <a:xfrm>
              <a:off x="647858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Oval 139"/>
            <p:cNvSpPr>
              <a:spLocks noChangeArrowheads="1"/>
            </p:cNvSpPr>
            <p:nvPr/>
          </p:nvSpPr>
          <p:spPr bwMode="auto">
            <a:xfrm>
              <a:off x="6886885" y="1938647"/>
              <a:ext cx="50182"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Oval 140"/>
            <p:cNvSpPr>
              <a:spLocks noChangeArrowheads="1"/>
            </p:cNvSpPr>
            <p:nvPr/>
          </p:nvSpPr>
          <p:spPr bwMode="auto">
            <a:xfrm>
              <a:off x="7258051"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Oval 141"/>
            <p:cNvSpPr>
              <a:spLocks noChangeArrowheads="1"/>
            </p:cNvSpPr>
            <p:nvPr/>
          </p:nvSpPr>
          <p:spPr bwMode="auto">
            <a:xfrm>
              <a:off x="764698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Oval 142"/>
            <p:cNvSpPr>
              <a:spLocks noChangeArrowheads="1"/>
            </p:cNvSpPr>
            <p:nvPr/>
          </p:nvSpPr>
          <p:spPr bwMode="auto">
            <a:xfrm>
              <a:off x="8051352" y="1933378"/>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Oval 143"/>
            <p:cNvSpPr>
              <a:spLocks noChangeArrowheads="1"/>
            </p:cNvSpPr>
            <p:nvPr/>
          </p:nvSpPr>
          <p:spPr bwMode="auto">
            <a:xfrm>
              <a:off x="8426451" y="1919288"/>
              <a:ext cx="87313"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Oval 144"/>
            <p:cNvSpPr>
              <a:spLocks noChangeArrowheads="1"/>
            </p:cNvSpPr>
            <p:nvPr/>
          </p:nvSpPr>
          <p:spPr bwMode="auto">
            <a:xfrm>
              <a:off x="8815388" y="1919288"/>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Oval 151"/>
            <p:cNvSpPr>
              <a:spLocks noChangeArrowheads="1"/>
            </p:cNvSpPr>
            <p:nvPr/>
          </p:nvSpPr>
          <p:spPr bwMode="auto">
            <a:xfrm>
              <a:off x="26307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Oval 152"/>
            <p:cNvSpPr>
              <a:spLocks noChangeArrowheads="1"/>
            </p:cNvSpPr>
            <p:nvPr/>
          </p:nvSpPr>
          <p:spPr bwMode="auto">
            <a:xfrm>
              <a:off x="652015"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Oval 153"/>
            <p:cNvSpPr>
              <a:spLocks noChangeArrowheads="1"/>
            </p:cNvSpPr>
            <p:nvPr/>
          </p:nvSpPr>
          <p:spPr bwMode="auto">
            <a:xfrm>
              <a:off x="1028701"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Oval 154"/>
            <p:cNvSpPr>
              <a:spLocks noChangeArrowheads="1"/>
            </p:cNvSpPr>
            <p:nvPr/>
          </p:nvSpPr>
          <p:spPr bwMode="auto">
            <a:xfrm>
              <a:off x="143147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Oval 155"/>
            <p:cNvSpPr>
              <a:spLocks noChangeArrowheads="1"/>
            </p:cNvSpPr>
            <p:nvPr/>
          </p:nvSpPr>
          <p:spPr bwMode="auto">
            <a:xfrm>
              <a:off x="1806576" y="2308225"/>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Oval 156"/>
            <p:cNvSpPr>
              <a:spLocks noChangeArrowheads="1"/>
            </p:cNvSpPr>
            <p:nvPr/>
          </p:nvSpPr>
          <p:spPr bwMode="auto">
            <a:xfrm>
              <a:off x="2197101"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Oval 157"/>
            <p:cNvSpPr>
              <a:spLocks noChangeArrowheads="1"/>
            </p:cNvSpPr>
            <p:nvPr/>
          </p:nvSpPr>
          <p:spPr bwMode="auto">
            <a:xfrm>
              <a:off x="2586038"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Oval 158"/>
            <p:cNvSpPr>
              <a:spLocks noChangeArrowheads="1"/>
            </p:cNvSpPr>
            <p:nvPr/>
          </p:nvSpPr>
          <p:spPr bwMode="auto">
            <a:xfrm>
              <a:off x="2974976"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Oval 159"/>
            <p:cNvSpPr>
              <a:spLocks noChangeArrowheads="1"/>
            </p:cNvSpPr>
            <p:nvPr/>
          </p:nvSpPr>
          <p:spPr bwMode="auto">
            <a:xfrm>
              <a:off x="3363913"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Oval 160"/>
            <p:cNvSpPr>
              <a:spLocks noChangeArrowheads="1"/>
            </p:cNvSpPr>
            <p:nvPr/>
          </p:nvSpPr>
          <p:spPr bwMode="auto">
            <a:xfrm>
              <a:off x="3772210" y="2327239"/>
              <a:ext cx="50182"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Oval 161"/>
            <p:cNvSpPr>
              <a:spLocks noChangeArrowheads="1"/>
            </p:cNvSpPr>
            <p:nvPr/>
          </p:nvSpPr>
          <p:spPr bwMode="auto">
            <a:xfrm>
              <a:off x="4157215"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Oval 162"/>
            <p:cNvSpPr>
              <a:spLocks noChangeArrowheads="1"/>
            </p:cNvSpPr>
            <p:nvPr/>
          </p:nvSpPr>
          <p:spPr bwMode="auto">
            <a:xfrm>
              <a:off x="4532313"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Oval 163"/>
            <p:cNvSpPr>
              <a:spLocks noChangeArrowheads="1"/>
            </p:cNvSpPr>
            <p:nvPr/>
          </p:nvSpPr>
          <p:spPr bwMode="auto">
            <a:xfrm>
              <a:off x="493667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Oval 164"/>
            <p:cNvSpPr>
              <a:spLocks noChangeArrowheads="1"/>
            </p:cNvSpPr>
            <p:nvPr/>
          </p:nvSpPr>
          <p:spPr bwMode="auto">
            <a:xfrm>
              <a:off x="5311776"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Oval 165"/>
            <p:cNvSpPr>
              <a:spLocks noChangeArrowheads="1"/>
            </p:cNvSpPr>
            <p:nvPr/>
          </p:nvSpPr>
          <p:spPr bwMode="auto">
            <a:xfrm>
              <a:off x="5714552"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Oval 166"/>
            <p:cNvSpPr>
              <a:spLocks noChangeArrowheads="1"/>
            </p:cNvSpPr>
            <p:nvPr/>
          </p:nvSpPr>
          <p:spPr bwMode="auto">
            <a:xfrm>
              <a:off x="6103490"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Oval 167"/>
            <p:cNvSpPr>
              <a:spLocks noChangeArrowheads="1"/>
            </p:cNvSpPr>
            <p:nvPr/>
          </p:nvSpPr>
          <p:spPr bwMode="auto">
            <a:xfrm>
              <a:off x="6478588"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Oval 168"/>
            <p:cNvSpPr>
              <a:spLocks noChangeArrowheads="1"/>
            </p:cNvSpPr>
            <p:nvPr/>
          </p:nvSpPr>
          <p:spPr bwMode="auto">
            <a:xfrm>
              <a:off x="6881616" y="2322064"/>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Oval 169"/>
            <p:cNvSpPr>
              <a:spLocks noChangeArrowheads="1"/>
            </p:cNvSpPr>
            <p:nvPr/>
          </p:nvSpPr>
          <p:spPr bwMode="auto">
            <a:xfrm>
              <a:off x="7258051"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Oval 170"/>
            <p:cNvSpPr>
              <a:spLocks noChangeArrowheads="1"/>
            </p:cNvSpPr>
            <p:nvPr/>
          </p:nvSpPr>
          <p:spPr bwMode="auto">
            <a:xfrm>
              <a:off x="766082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Oval 171"/>
            <p:cNvSpPr>
              <a:spLocks noChangeArrowheads="1"/>
            </p:cNvSpPr>
            <p:nvPr/>
          </p:nvSpPr>
          <p:spPr bwMode="auto">
            <a:xfrm>
              <a:off x="8037513"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Oval 172"/>
            <p:cNvSpPr>
              <a:spLocks noChangeArrowheads="1"/>
            </p:cNvSpPr>
            <p:nvPr/>
          </p:nvSpPr>
          <p:spPr bwMode="auto">
            <a:xfrm>
              <a:off x="8440290"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Oval 173"/>
            <p:cNvSpPr>
              <a:spLocks noChangeArrowheads="1"/>
            </p:cNvSpPr>
            <p:nvPr/>
          </p:nvSpPr>
          <p:spPr bwMode="auto">
            <a:xfrm>
              <a:off x="8815388" y="2308225"/>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Oval 180"/>
            <p:cNvSpPr>
              <a:spLocks noChangeArrowheads="1"/>
            </p:cNvSpPr>
            <p:nvPr/>
          </p:nvSpPr>
          <p:spPr bwMode="auto">
            <a:xfrm>
              <a:off x="249238"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Oval 181"/>
            <p:cNvSpPr>
              <a:spLocks noChangeArrowheads="1"/>
            </p:cNvSpPr>
            <p:nvPr/>
          </p:nvSpPr>
          <p:spPr bwMode="auto">
            <a:xfrm>
              <a:off x="638176"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Oval 182"/>
            <p:cNvSpPr>
              <a:spLocks noChangeArrowheads="1"/>
            </p:cNvSpPr>
            <p:nvPr/>
          </p:nvSpPr>
          <p:spPr bwMode="auto">
            <a:xfrm>
              <a:off x="1042540" y="2707827"/>
              <a:ext cx="59635" cy="5963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9" name="Oval 183"/>
            <p:cNvSpPr>
              <a:spLocks noChangeArrowheads="1"/>
            </p:cNvSpPr>
            <p:nvPr/>
          </p:nvSpPr>
          <p:spPr bwMode="auto">
            <a:xfrm>
              <a:off x="1417638"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Oval 184"/>
            <p:cNvSpPr>
              <a:spLocks noChangeArrowheads="1"/>
            </p:cNvSpPr>
            <p:nvPr/>
          </p:nvSpPr>
          <p:spPr bwMode="auto">
            <a:xfrm>
              <a:off x="1806576" y="2693988"/>
              <a:ext cx="88900" cy="87313"/>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61" name="Oval 185"/>
            <p:cNvSpPr>
              <a:spLocks noChangeArrowheads="1"/>
            </p:cNvSpPr>
            <p:nvPr/>
          </p:nvSpPr>
          <p:spPr bwMode="auto">
            <a:xfrm>
              <a:off x="219710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Oval 186"/>
            <p:cNvSpPr>
              <a:spLocks noChangeArrowheads="1"/>
            </p:cNvSpPr>
            <p:nvPr/>
          </p:nvSpPr>
          <p:spPr bwMode="auto">
            <a:xfrm>
              <a:off x="2586038"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Oval 187"/>
            <p:cNvSpPr>
              <a:spLocks noChangeArrowheads="1"/>
            </p:cNvSpPr>
            <p:nvPr/>
          </p:nvSpPr>
          <p:spPr bwMode="auto">
            <a:xfrm>
              <a:off x="2974976"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Oval 188"/>
            <p:cNvSpPr>
              <a:spLocks noChangeArrowheads="1"/>
            </p:cNvSpPr>
            <p:nvPr/>
          </p:nvSpPr>
          <p:spPr bwMode="auto">
            <a:xfrm>
              <a:off x="3363913"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Oval 189"/>
            <p:cNvSpPr>
              <a:spLocks noChangeArrowheads="1"/>
            </p:cNvSpPr>
            <p:nvPr/>
          </p:nvSpPr>
          <p:spPr bwMode="auto">
            <a:xfrm>
              <a:off x="3752851" y="2693988"/>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Oval 190"/>
            <p:cNvSpPr>
              <a:spLocks noChangeArrowheads="1"/>
            </p:cNvSpPr>
            <p:nvPr/>
          </p:nvSpPr>
          <p:spPr bwMode="auto">
            <a:xfrm>
              <a:off x="4157215" y="27078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Oval 191"/>
            <p:cNvSpPr>
              <a:spLocks noChangeArrowheads="1"/>
            </p:cNvSpPr>
            <p:nvPr/>
          </p:nvSpPr>
          <p:spPr bwMode="auto">
            <a:xfrm>
              <a:off x="4532313"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Oval 192"/>
            <p:cNvSpPr>
              <a:spLocks noChangeArrowheads="1"/>
            </p:cNvSpPr>
            <p:nvPr/>
          </p:nvSpPr>
          <p:spPr bwMode="auto">
            <a:xfrm>
              <a:off x="4936677" y="27078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Oval 193"/>
            <p:cNvSpPr>
              <a:spLocks noChangeArrowheads="1"/>
            </p:cNvSpPr>
            <p:nvPr/>
          </p:nvSpPr>
          <p:spPr bwMode="auto">
            <a:xfrm>
              <a:off x="5311776"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Oval 194"/>
            <p:cNvSpPr>
              <a:spLocks noChangeArrowheads="1"/>
            </p:cNvSpPr>
            <p:nvPr/>
          </p:nvSpPr>
          <p:spPr bwMode="auto">
            <a:xfrm>
              <a:off x="5700713"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Oval 195"/>
            <p:cNvSpPr>
              <a:spLocks noChangeArrowheads="1"/>
            </p:cNvSpPr>
            <p:nvPr/>
          </p:nvSpPr>
          <p:spPr bwMode="auto">
            <a:xfrm>
              <a:off x="608965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Oval 196"/>
            <p:cNvSpPr>
              <a:spLocks noChangeArrowheads="1"/>
            </p:cNvSpPr>
            <p:nvPr/>
          </p:nvSpPr>
          <p:spPr bwMode="auto">
            <a:xfrm>
              <a:off x="6492427" y="27078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Oval 197"/>
            <p:cNvSpPr>
              <a:spLocks noChangeArrowheads="1"/>
            </p:cNvSpPr>
            <p:nvPr/>
          </p:nvSpPr>
          <p:spPr bwMode="auto">
            <a:xfrm>
              <a:off x="6867526" y="2693988"/>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Oval 198"/>
            <p:cNvSpPr>
              <a:spLocks noChangeArrowheads="1"/>
            </p:cNvSpPr>
            <p:nvPr/>
          </p:nvSpPr>
          <p:spPr bwMode="auto">
            <a:xfrm>
              <a:off x="725805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Oval 199"/>
            <p:cNvSpPr>
              <a:spLocks noChangeArrowheads="1"/>
            </p:cNvSpPr>
            <p:nvPr/>
          </p:nvSpPr>
          <p:spPr bwMode="auto">
            <a:xfrm>
              <a:off x="7666002" y="2713002"/>
              <a:ext cx="49285" cy="4928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Oval 200"/>
            <p:cNvSpPr>
              <a:spLocks noChangeArrowheads="1"/>
            </p:cNvSpPr>
            <p:nvPr/>
          </p:nvSpPr>
          <p:spPr bwMode="auto">
            <a:xfrm>
              <a:off x="8037513" y="2693988"/>
              <a:ext cx="87313" cy="87313"/>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Oval 201"/>
            <p:cNvSpPr>
              <a:spLocks noChangeArrowheads="1"/>
            </p:cNvSpPr>
            <p:nvPr/>
          </p:nvSpPr>
          <p:spPr bwMode="auto">
            <a:xfrm>
              <a:off x="842645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Oval 202"/>
            <p:cNvSpPr>
              <a:spLocks noChangeArrowheads="1"/>
            </p:cNvSpPr>
            <p:nvPr/>
          </p:nvSpPr>
          <p:spPr bwMode="auto">
            <a:xfrm>
              <a:off x="8829478" y="2707827"/>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Oval 210"/>
            <p:cNvSpPr>
              <a:spLocks noChangeArrowheads="1"/>
            </p:cNvSpPr>
            <p:nvPr/>
          </p:nvSpPr>
          <p:spPr bwMode="auto">
            <a:xfrm>
              <a:off x="263077" y="309358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Oval 211"/>
            <p:cNvSpPr>
              <a:spLocks noChangeArrowheads="1"/>
            </p:cNvSpPr>
            <p:nvPr/>
          </p:nvSpPr>
          <p:spPr bwMode="auto">
            <a:xfrm>
              <a:off x="638176"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Oval 212"/>
            <p:cNvSpPr>
              <a:spLocks noChangeArrowheads="1"/>
            </p:cNvSpPr>
            <p:nvPr/>
          </p:nvSpPr>
          <p:spPr bwMode="auto">
            <a:xfrm>
              <a:off x="1028701"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Oval 213"/>
            <p:cNvSpPr>
              <a:spLocks noChangeArrowheads="1"/>
            </p:cNvSpPr>
            <p:nvPr/>
          </p:nvSpPr>
          <p:spPr bwMode="auto">
            <a:xfrm>
              <a:off x="141763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Oval 214"/>
            <p:cNvSpPr>
              <a:spLocks noChangeArrowheads="1"/>
            </p:cNvSpPr>
            <p:nvPr/>
          </p:nvSpPr>
          <p:spPr bwMode="auto">
            <a:xfrm>
              <a:off x="1806576" y="307975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Oval 215"/>
            <p:cNvSpPr>
              <a:spLocks noChangeArrowheads="1"/>
            </p:cNvSpPr>
            <p:nvPr/>
          </p:nvSpPr>
          <p:spPr bwMode="auto">
            <a:xfrm>
              <a:off x="2197101"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Oval 216"/>
            <p:cNvSpPr>
              <a:spLocks noChangeArrowheads="1"/>
            </p:cNvSpPr>
            <p:nvPr/>
          </p:nvSpPr>
          <p:spPr bwMode="auto">
            <a:xfrm>
              <a:off x="258603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Oval 217"/>
            <p:cNvSpPr>
              <a:spLocks noChangeArrowheads="1"/>
            </p:cNvSpPr>
            <p:nvPr/>
          </p:nvSpPr>
          <p:spPr bwMode="auto">
            <a:xfrm>
              <a:off x="2974976" y="3079750"/>
              <a:ext cx="87313"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Oval 218"/>
            <p:cNvSpPr>
              <a:spLocks noChangeArrowheads="1"/>
            </p:cNvSpPr>
            <p:nvPr/>
          </p:nvSpPr>
          <p:spPr bwMode="auto">
            <a:xfrm>
              <a:off x="3363913"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Oval 219"/>
            <p:cNvSpPr>
              <a:spLocks noChangeArrowheads="1"/>
            </p:cNvSpPr>
            <p:nvPr/>
          </p:nvSpPr>
          <p:spPr bwMode="auto">
            <a:xfrm>
              <a:off x="3772210" y="3098764"/>
              <a:ext cx="50182"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Oval 220"/>
            <p:cNvSpPr>
              <a:spLocks noChangeArrowheads="1"/>
            </p:cNvSpPr>
            <p:nvPr/>
          </p:nvSpPr>
          <p:spPr bwMode="auto">
            <a:xfrm>
              <a:off x="4143376" y="3079750"/>
              <a:ext cx="87313"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90" name="Oval 221"/>
            <p:cNvSpPr>
              <a:spLocks noChangeArrowheads="1"/>
            </p:cNvSpPr>
            <p:nvPr/>
          </p:nvSpPr>
          <p:spPr bwMode="auto">
            <a:xfrm>
              <a:off x="4532313"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Oval 222"/>
            <p:cNvSpPr>
              <a:spLocks noChangeArrowheads="1"/>
            </p:cNvSpPr>
            <p:nvPr/>
          </p:nvSpPr>
          <p:spPr bwMode="auto">
            <a:xfrm>
              <a:off x="492283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Oval 223"/>
            <p:cNvSpPr>
              <a:spLocks noChangeArrowheads="1"/>
            </p:cNvSpPr>
            <p:nvPr/>
          </p:nvSpPr>
          <p:spPr bwMode="auto">
            <a:xfrm>
              <a:off x="5311776"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Oval 224"/>
            <p:cNvSpPr>
              <a:spLocks noChangeArrowheads="1"/>
            </p:cNvSpPr>
            <p:nvPr/>
          </p:nvSpPr>
          <p:spPr bwMode="auto">
            <a:xfrm>
              <a:off x="5700713"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Oval 225"/>
            <p:cNvSpPr>
              <a:spLocks noChangeArrowheads="1"/>
            </p:cNvSpPr>
            <p:nvPr/>
          </p:nvSpPr>
          <p:spPr bwMode="auto">
            <a:xfrm>
              <a:off x="6089651" y="3079750"/>
              <a:ext cx="87313"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Oval 226"/>
            <p:cNvSpPr>
              <a:spLocks noChangeArrowheads="1"/>
            </p:cNvSpPr>
            <p:nvPr/>
          </p:nvSpPr>
          <p:spPr bwMode="auto">
            <a:xfrm>
              <a:off x="647858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Oval 227"/>
            <p:cNvSpPr>
              <a:spLocks noChangeArrowheads="1"/>
            </p:cNvSpPr>
            <p:nvPr/>
          </p:nvSpPr>
          <p:spPr bwMode="auto">
            <a:xfrm>
              <a:off x="6867526" y="307975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228"/>
            <p:cNvSpPr>
              <a:spLocks noChangeArrowheads="1"/>
            </p:cNvSpPr>
            <p:nvPr/>
          </p:nvSpPr>
          <p:spPr bwMode="auto">
            <a:xfrm>
              <a:off x="7271890" y="309358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229"/>
            <p:cNvSpPr>
              <a:spLocks noChangeArrowheads="1"/>
            </p:cNvSpPr>
            <p:nvPr/>
          </p:nvSpPr>
          <p:spPr bwMode="auto">
            <a:xfrm>
              <a:off x="764698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230"/>
            <p:cNvSpPr>
              <a:spLocks noChangeArrowheads="1"/>
            </p:cNvSpPr>
            <p:nvPr/>
          </p:nvSpPr>
          <p:spPr bwMode="auto">
            <a:xfrm>
              <a:off x="8051352" y="309358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231"/>
            <p:cNvSpPr>
              <a:spLocks noChangeArrowheads="1"/>
            </p:cNvSpPr>
            <p:nvPr/>
          </p:nvSpPr>
          <p:spPr bwMode="auto">
            <a:xfrm>
              <a:off x="8426451"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Oval 232"/>
            <p:cNvSpPr>
              <a:spLocks noChangeArrowheads="1"/>
            </p:cNvSpPr>
            <p:nvPr/>
          </p:nvSpPr>
          <p:spPr bwMode="auto">
            <a:xfrm>
              <a:off x="8815388" y="307975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239"/>
            <p:cNvSpPr>
              <a:spLocks noChangeArrowheads="1"/>
            </p:cNvSpPr>
            <p:nvPr/>
          </p:nvSpPr>
          <p:spPr bwMode="auto">
            <a:xfrm>
              <a:off x="268252" y="3486114"/>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Oval 240"/>
            <p:cNvSpPr>
              <a:spLocks noChangeArrowheads="1"/>
            </p:cNvSpPr>
            <p:nvPr/>
          </p:nvSpPr>
          <p:spPr bwMode="auto">
            <a:xfrm>
              <a:off x="652015"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Oval 241"/>
            <p:cNvSpPr>
              <a:spLocks noChangeArrowheads="1"/>
            </p:cNvSpPr>
            <p:nvPr/>
          </p:nvSpPr>
          <p:spPr bwMode="auto">
            <a:xfrm>
              <a:off x="1028701"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Oval 242"/>
            <p:cNvSpPr>
              <a:spLocks noChangeArrowheads="1"/>
            </p:cNvSpPr>
            <p:nvPr/>
          </p:nvSpPr>
          <p:spPr bwMode="auto">
            <a:xfrm>
              <a:off x="1431477"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Oval 243"/>
            <p:cNvSpPr>
              <a:spLocks noChangeArrowheads="1"/>
            </p:cNvSpPr>
            <p:nvPr/>
          </p:nvSpPr>
          <p:spPr bwMode="auto">
            <a:xfrm>
              <a:off x="1806576" y="346710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Oval 244"/>
            <p:cNvSpPr>
              <a:spLocks noChangeArrowheads="1"/>
            </p:cNvSpPr>
            <p:nvPr/>
          </p:nvSpPr>
          <p:spPr bwMode="auto">
            <a:xfrm>
              <a:off x="2197101"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Oval 245"/>
            <p:cNvSpPr>
              <a:spLocks noChangeArrowheads="1"/>
            </p:cNvSpPr>
            <p:nvPr/>
          </p:nvSpPr>
          <p:spPr bwMode="auto">
            <a:xfrm>
              <a:off x="258603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Oval 246"/>
            <p:cNvSpPr>
              <a:spLocks noChangeArrowheads="1"/>
            </p:cNvSpPr>
            <p:nvPr/>
          </p:nvSpPr>
          <p:spPr bwMode="auto">
            <a:xfrm>
              <a:off x="2974976"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Oval 247"/>
            <p:cNvSpPr>
              <a:spLocks noChangeArrowheads="1"/>
            </p:cNvSpPr>
            <p:nvPr/>
          </p:nvSpPr>
          <p:spPr bwMode="auto">
            <a:xfrm>
              <a:off x="33639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Oval 248"/>
            <p:cNvSpPr>
              <a:spLocks noChangeArrowheads="1"/>
            </p:cNvSpPr>
            <p:nvPr/>
          </p:nvSpPr>
          <p:spPr bwMode="auto">
            <a:xfrm>
              <a:off x="3752851" y="346710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Oval 249"/>
            <p:cNvSpPr>
              <a:spLocks noChangeArrowheads="1"/>
            </p:cNvSpPr>
            <p:nvPr/>
          </p:nvSpPr>
          <p:spPr bwMode="auto">
            <a:xfrm>
              <a:off x="4143376"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Oval 250"/>
            <p:cNvSpPr>
              <a:spLocks noChangeArrowheads="1"/>
            </p:cNvSpPr>
            <p:nvPr/>
          </p:nvSpPr>
          <p:spPr bwMode="auto">
            <a:xfrm>
              <a:off x="45323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Oval 251"/>
            <p:cNvSpPr>
              <a:spLocks noChangeArrowheads="1"/>
            </p:cNvSpPr>
            <p:nvPr/>
          </p:nvSpPr>
          <p:spPr bwMode="auto">
            <a:xfrm>
              <a:off x="492283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Oval 252"/>
            <p:cNvSpPr>
              <a:spLocks noChangeArrowheads="1"/>
            </p:cNvSpPr>
            <p:nvPr/>
          </p:nvSpPr>
          <p:spPr bwMode="auto">
            <a:xfrm>
              <a:off x="5325615"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Oval 253"/>
            <p:cNvSpPr>
              <a:spLocks noChangeArrowheads="1"/>
            </p:cNvSpPr>
            <p:nvPr/>
          </p:nvSpPr>
          <p:spPr bwMode="auto">
            <a:xfrm>
              <a:off x="57007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Oval 254"/>
            <p:cNvSpPr>
              <a:spLocks noChangeArrowheads="1"/>
            </p:cNvSpPr>
            <p:nvPr/>
          </p:nvSpPr>
          <p:spPr bwMode="auto">
            <a:xfrm>
              <a:off x="6089651"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Oval 255"/>
            <p:cNvSpPr>
              <a:spLocks noChangeArrowheads="1"/>
            </p:cNvSpPr>
            <p:nvPr/>
          </p:nvSpPr>
          <p:spPr bwMode="auto">
            <a:xfrm>
              <a:off x="647858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Oval 256"/>
            <p:cNvSpPr>
              <a:spLocks noChangeArrowheads="1"/>
            </p:cNvSpPr>
            <p:nvPr/>
          </p:nvSpPr>
          <p:spPr bwMode="auto">
            <a:xfrm>
              <a:off x="6867526" y="346710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Oval 257"/>
            <p:cNvSpPr>
              <a:spLocks noChangeArrowheads="1"/>
            </p:cNvSpPr>
            <p:nvPr/>
          </p:nvSpPr>
          <p:spPr bwMode="auto">
            <a:xfrm>
              <a:off x="7258051" y="3467100"/>
              <a:ext cx="87313" cy="87312"/>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Oval 258"/>
            <p:cNvSpPr>
              <a:spLocks noChangeArrowheads="1"/>
            </p:cNvSpPr>
            <p:nvPr/>
          </p:nvSpPr>
          <p:spPr bwMode="auto">
            <a:xfrm>
              <a:off x="764698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Oval 259"/>
            <p:cNvSpPr>
              <a:spLocks noChangeArrowheads="1"/>
            </p:cNvSpPr>
            <p:nvPr/>
          </p:nvSpPr>
          <p:spPr bwMode="auto">
            <a:xfrm>
              <a:off x="80375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60"/>
            <p:cNvSpPr>
              <a:spLocks noChangeArrowheads="1"/>
            </p:cNvSpPr>
            <p:nvPr/>
          </p:nvSpPr>
          <p:spPr bwMode="auto">
            <a:xfrm>
              <a:off x="8440290"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Oval 261"/>
            <p:cNvSpPr>
              <a:spLocks noChangeArrowheads="1"/>
            </p:cNvSpPr>
            <p:nvPr/>
          </p:nvSpPr>
          <p:spPr bwMode="auto">
            <a:xfrm>
              <a:off x="8834747" y="3486114"/>
              <a:ext cx="50182" cy="4928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Oval 268"/>
            <p:cNvSpPr>
              <a:spLocks noChangeArrowheads="1"/>
            </p:cNvSpPr>
            <p:nvPr/>
          </p:nvSpPr>
          <p:spPr bwMode="auto">
            <a:xfrm>
              <a:off x="2492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Oval 269"/>
            <p:cNvSpPr>
              <a:spLocks noChangeArrowheads="1"/>
            </p:cNvSpPr>
            <p:nvPr/>
          </p:nvSpPr>
          <p:spPr bwMode="auto">
            <a:xfrm>
              <a:off x="657226" y="3852863"/>
              <a:ext cx="87313"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27" name="Oval 270"/>
            <p:cNvSpPr>
              <a:spLocks noChangeArrowheads="1"/>
            </p:cNvSpPr>
            <p:nvPr/>
          </p:nvSpPr>
          <p:spPr bwMode="auto">
            <a:xfrm>
              <a:off x="1042540" y="3866953"/>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71"/>
            <p:cNvSpPr>
              <a:spLocks noChangeArrowheads="1"/>
            </p:cNvSpPr>
            <p:nvPr/>
          </p:nvSpPr>
          <p:spPr bwMode="auto">
            <a:xfrm>
              <a:off x="14176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272"/>
            <p:cNvSpPr>
              <a:spLocks noChangeArrowheads="1"/>
            </p:cNvSpPr>
            <p:nvPr/>
          </p:nvSpPr>
          <p:spPr bwMode="auto">
            <a:xfrm>
              <a:off x="1806576"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Oval 273"/>
            <p:cNvSpPr>
              <a:spLocks noChangeArrowheads="1"/>
            </p:cNvSpPr>
            <p:nvPr/>
          </p:nvSpPr>
          <p:spPr bwMode="auto">
            <a:xfrm>
              <a:off x="2197101" y="3852863"/>
              <a:ext cx="87313" cy="88900"/>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Oval 274"/>
            <p:cNvSpPr>
              <a:spLocks noChangeArrowheads="1"/>
            </p:cNvSpPr>
            <p:nvPr/>
          </p:nvSpPr>
          <p:spPr bwMode="auto">
            <a:xfrm>
              <a:off x="25860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Oval 275"/>
            <p:cNvSpPr>
              <a:spLocks noChangeArrowheads="1"/>
            </p:cNvSpPr>
            <p:nvPr/>
          </p:nvSpPr>
          <p:spPr bwMode="auto">
            <a:xfrm>
              <a:off x="2974976"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Oval 276"/>
            <p:cNvSpPr>
              <a:spLocks noChangeArrowheads="1"/>
            </p:cNvSpPr>
            <p:nvPr/>
          </p:nvSpPr>
          <p:spPr bwMode="auto">
            <a:xfrm>
              <a:off x="3363913" y="3852863"/>
              <a:ext cx="87313" cy="88900"/>
            </a:xfrm>
            <a:prstGeom prst="ellipse">
              <a:avLst/>
            </a:pr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Oval 277"/>
            <p:cNvSpPr>
              <a:spLocks noChangeArrowheads="1"/>
            </p:cNvSpPr>
            <p:nvPr/>
          </p:nvSpPr>
          <p:spPr bwMode="auto">
            <a:xfrm>
              <a:off x="3752851"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Oval 278"/>
            <p:cNvSpPr>
              <a:spLocks noChangeArrowheads="1"/>
            </p:cNvSpPr>
            <p:nvPr/>
          </p:nvSpPr>
          <p:spPr bwMode="auto">
            <a:xfrm>
              <a:off x="4143376"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Oval 279"/>
            <p:cNvSpPr>
              <a:spLocks noChangeArrowheads="1"/>
            </p:cNvSpPr>
            <p:nvPr/>
          </p:nvSpPr>
          <p:spPr bwMode="auto">
            <a:xfrm>
              <a:off x="4532313"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Oval 280"/>
            <p:cNvSpPr>
              <a:spLocks noChangeArrowheads="1"/>
            </p:cNvSpPr>
            <p:nvPr/>
          </p:nvSpPr>
          <p:spPr bwMode="auto">
            <a:xfrm>
              <a:off x="49228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Oval 281"/>
            <p:cNvSpPr>
              <a:spLocks noChangeArrowheads="1"/>
            </p:cNvSpPr>
            <p:nvPr/>
          </p:nvSpPr>
          <p:spPr bwMode="auto">
            <a:xfrm>
              <a:off x="5311776"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Oval 282"/>
            <p:cNvSpPr>
              <a:spLocks noChangeArrowheads="1"/>
            </p:cNvSpPr>
            <p:nvPr/>
          </p:nvSpPr>
          <p:spPr bwMode="auto">
            <a:xfrm>
              <a:off x="5700713"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Oval 283"/>
            <p:cNvSpPr>
              <a:spLocks noChangeArrowheads="1"/>
            </p:cNvSpPr>
            <p:nvPr/>
          </p:nvSpPr>
          <p:spPr bwMode="auto">
            <a:xfrm>
              <a:off x="6089651"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Oval 284"/>
            <p:cNvSpPr>
              <a:spLocks noChangeArrowheads="1"/>
            </p:cNvSpPr>
            <p:nvPr/>
          </p:nvSpPr>
          <p:spPr bwMode="auto">
            <a:xfrm>
              <a:off x="647858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Oval 285"/>
            <p:cNvSpPr>
              <a:spLocks noChangeArrowheads="1"/>
            </p:cNvSpPr>
            <p:nvPr/>
          </p:nvSpPr>
          <p:spPr bwMode="auto">
            <a:xfrm>
              <a:off x="6867526"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Oval 286"/>
            <p:cNvSpPr>
              <a:spLocks noChangeArrowheads="1"/>
            </p:cNvSpPr>
            <p:nvPr/>
          </p:nvSpPr>
          <p:spPr bwMode="auto">
            <a:xfrm>
              <a:off x="7277065" y="3872222"/>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Oval 287"/>
            <p:cNvSpPr>
              <a:spLocks noChangeArrowheads="1"/>
            </p:cNvSpPr>
            <p:nvPr/>
          </p:nvSpPr>
          <p:spPr bwMode="auto">
            <a:xfrm>
              <a:off x="7660827" y="3866953"/>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Oval 288"/>
            <p:cNvSpPr>
              <a:spLocks noChangeArrowheads="1"/>
            </p:cNvSpPr>
            <p:nvPr/>
          </p:nvSpPr>
          <p:spPr bwMode="auto">
            <a:xfrm>
              <a:off x="8037513"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Oval 289"/>
            <p:cNvSpPr>
              <a:spLocks noChangeArrowheads="1"/>
            </p:cNvSpPr>
            <p:nvPr/>
          </p:nvSpPr>
          <p:spPr bwMode="auto">
            <a:xfrm>
              <a:off x="8440290" y="3866953"/>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Oval 290"/>
            <p:cNvSpPr>
              <a:spLocks noChangeArrowheads="1"/>
            </p:cNvSpPr>
            <p:nvPr/>
          </p:nvSpPr>
          <p:spPr bwMode="auto">
            <a:xfrm>
              <a:off x="8815388"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Oval 297"/>
            <p:cNvSpPr>
              <a:spLocks noChangeArrowheads="1"/>
            </p:cNvSpPr>
            <p:nvPr/>
          </p:nvSpPr>
          <p:spPr bwMode="auto">
            <a:xfrm>
              <a:off x="268252" y="4257984"/>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Oval 298"/>
            <p:cNvSpPr>
              <a:spLocks noChangeArrowheads="1"/>
            </p:cNvSpPr>
            <p:nvPr/>
          </p:nvSpPr>
          <p:spPr bwMode="auto">
            <a:xfrm>
              <a:off x="638176"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Oval 299"/>
            <p:cNvSpPr>
              <a:spLocks noChangeArrowheads="1"/>
            </p:cNvSpPr>
            <p:nvPr/>
          </p:nvSpPr>
          <p:spPr bwMode="auto">
            <a:xfrm>
              <a:off x="102870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Oval 300"/>
            <p:cNvSpPr>
              <a:spLocks noChangeArrowheads="1"/>
            </p:cNvSpPr>
            <p:nvPr/>
          </p:nvSpPr>
          <p:spPr bwMode="auto">
            <a:xfrm>
              <a:off x="1417638"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Oval 301"/>
            <p:cNvSpPr>
              <a:spLocks noChangeArrowheads="1"/>
            </p:cNvSpPr>
            <p:nvPr/>
          </p:nvSpPr>
          <p:spPr bwMode="auto">
            <a:xfrm>
              <a:off x="1806576" y="4238625"/>
              <a:ext cx="88900"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Oval 302"/>
            <p:cNvSpPr>
              <a:spLocks noChangeArrowheads="1"/>
            </p:cNvSpPr>
            <p:nvPr/>
          </p:nvSpPr>
          <p:spPr bwMode="auto">
            <a:xfrm>
              <a:off x="219710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Oval 303"/>
            <p:cNvSpPr>
              <a:spLocks noChangeArrowheads="1"/>
            </p:cNvSpPr>
            <p:nvPr/>
          </p:nvSpPr>
          <p:spPr bwMode="auto">
            <a:xfrm>
              <a:off x="2607292" y="4260265"/>
              <a:ext cx="44805" cy="456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Oval 304"/>
            <p:cNvSpPr>
              <a:spLocks noChangeArrowheads="1"/>
            </p:cNvSpPr>
            <p:nvPr/>
          </p:nvSpPr>
          <p:spPr bwMode="auto">
            <a:xfrm>
              <a:off x="2974976"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Oval 305"/>
            <p:cNvSpPr>
              <a:spLocks noChangeArrowheads="1"/>
            </p:cNvSpPr>
            <p:nvPr/>
          </p:nvSpPr>
          <p:spPr bwMode="auto">
            <a:xfrm>
              <a:off x="3363913"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Oval 306"/>
            <p:cNvSpPr>
              <a:spLocks noChangeArrowheads="1"/>
            </p:cNvSpPr>
            <p:nvPr/>
          </p:nvSpPr>
          <p:spPr bwMode="auto">
            <a:xfrm>
              <a:off x="3752851" y="4238625"/>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Oval 307"/>
            <p:cNvSpPr>
              <a:spLocks noChangeArrowheads="1"/>
            </p:cNvSpPr>
            <p:nvPr/>
          </p:nvSpPr>
          <p:spPr bwMode="auto">
            <a:xfrm>
              <a:off x="4143376"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Oval 308"/>
            <p:cNvSpPr>
              <a:spLocks noChangeArrowheads="1"/>
            </p:cNvSpPr>
            <p:nvPr/>
          </p:nvSpPr>
          <p:spPr bwMode="auto">
            <a:xfrm>
              <a:off x="4532313"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Oval 309"/>
            <p:cNvSpPr>
              <a:spLocks noChangeArrowheads="1"/>
            </p:cNvSpPr>
            <p:nvPr/>
          </p:nvSpPr>
          <p:spPr bwMode="auto">
            <a:xfrm>
              <a:off x="4922838"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Oval 310"/>
            <p:cNvSpPr>
              <a:spLocks noChangeArrowheads="1"/>
            </p:cNvSpPr>
            <p:nvPr/>
          </p:nvSpPr>
          <p:spPr bwMode="auto">
            <a:xfrm>
              <a:off x="5325615" y="4252715"/>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Oval 311"/>
            <p:cNvSpPr>
              <a:spLocks noChangeArrowheads="1"/>
            </p:cNvSpPr>
            <p:nvPr/>
          </p:nvSpPr>
          <p:spPr bwMode="auto">
            <a:xfrm>
              <a:off x="5719727" y="4257984"/>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Oval 312"/>
            <p:cNvSpPr>
              <a:spLocks noChangeArrowheads="1"/>
            </p:cNvSpPr>
            <p:nvPr/>
          </p:nvSpPr>
          <p:spPr bwMode="auto">
            <a:xfrm>
              <a:off x="608965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Oval 313"/>
            <p:cNvSpPr>
              <a:spLocks noChangeArrowheads="1"/>
            </p:cNvSpPr>
            <p:nvPr/>
          </p:nvSpPr>
          <p:spPr bwMode="auto">
            <a:xfrm>
              <a:off x="6497602" y="4257984"/>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Oval 314"/>
            <p:cNvSpPr>
              <a:spLocks noChangeArrowheads="1"/>
            </p:cNvSpPr>
            <p:nvPr/>
          </p:nvSpPr>
          <p:spPr bwMode="auto">
            <a:xfrm>
              <a:off x="6867526" y="4238625"/>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Oval 315"/>
            <p:cNvSpPr>
              <a:spLocks noChangeArrowheads="1"/>
            </p:cNvSpPr>
            <p:nvPr/>
          </p:nvSpPr>
          <p:spPr bwMode="auto">
            <a:xfrm>
              <a:off x="7271890" y="4252715"/>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Oval 316"/>
            <p:cNvSpPr>
              <a:spLocks noChangeArrowheads="1"/>
            </p:cNvSpPr>
            <p:nvPr/>
          </p:nvSpPr>
          <p:spPr bwMode="auto">
            <a:xfrm>
              <a:off x="7646988"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Oval 317"/>
            <p:cNvSpPr>
              <a:spLocks noChangeArrowheads="1"/>
            </p:cNvSpPr>
            <p:nvPr/>
          </p:nvSpPr>
          <p:spPr bwMode="auto">
            <a:xfrm>
              <a:off x="8037513"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Oval 318"/>
            <p:cNvSpPr>
              <a:spLocks noChangeArrowheads="1"/>
            </p:cNvSpPr>
            <p:nvPr/>
          </p:nvSpPr>
          <p:spPr bwMode="auto">
            <a:xfrm>
              <a:off x="842645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Oval 319"/>
            <p:cNvSpPr>
              <a:spLocks noChangeArrowheads="1"/>
            </p:cNvSpPr>
            <p:nvPr/>
          </p:nvSpPr>
          <p:spPr bwMode="auto">
            <a:xfrm>
              <a:off x="8815388" y="4238625"/>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Oval 326"/>
            <p:cNvSpPr>
              <a:spLocks noChangeArrowheads="1"/>
            </p:cNvSpPr>
            <p:nvPr/>
          </p:nvSpPr>
          <p:spPr bwMode="auto">
            <a:xfrm>
              <a:off x="2492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Oval 327"/>
            <p:cNvSpPr>
              <a:spLocks noChangeArrowheads="1"/>
            </p:cNvSpPr>
            <p:nvPr/>
          </p:nvSpPr>
          <p:spPr bwMode="auto">
            <a:xfrm>
              <a:off x="638176"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Oval 328"/>
            <p:cNvSpPr>
              <a:spLocks noChangeArrowheads="1"/>
            </p:cNvSpPr>
            <p:nvPr/>
          </p:nvSpPr>
          <p:spPr bwMode="auto">
            <a:xfrm>
              <a:off x="1042540" y="4641402"/>
              <a:ext cx="59635" cy="59635"/>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Oval 329"/>
            <p:cNvSpPr>
              <a:spLocks noChangeArrowheads="1"/>
            </p:cNvSpPr>
            <p:nvPr/>
          </p:nvSpPr>
          <p:spPr bwMode="auto">
            <a:xfrm>
              <a:off x="14176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Oval 330"/>
            <p:cNvSpPr>
              <a:spLocks noChangeArrowheads="1"/>
            </p:cNvSpPr>
            <p:nvPr/>
          </p:nvSpPr>
          <p:spPr bwMode="auto">
            <a:xfrm>
              <a:off x="1828216" y="4648817"/>
              <a:ext cx="45620" cy="4480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Oval 331"/>
            <p:cNvSpPr>
              <a:spLocks noChangeArrowheads="1"/>
            </p:cNvSpPr>
            <p:nvPr/>
          </p:nvSpPr>
          <p:spPr bwMode="auto">
            <a:xfrm>
              <a:off x="2197101"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Oval 332"/>
            <p:cNvSpPr>
              <a:spLocks noChangeArrowheads="1"/>
            </p:cNvSpPr>
            <p:nvPr/>
          </p:nvSpPr>
          <p:spPr bwMode="auto">
            <a:xfrm>
              <a:off x="25860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Oval 333"/>
            <p:cNvSpPr>
              <a:spLocks noChangeArrowheads="1"/>
            </p:cNvSpPr>
            <p:nvPr/>
          </p:nvSpPr>
          <p:spPr bwMode="auto">
            <a:xfrm>
              <a:off x="2974976"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Oval 334"/>
            <p:cNvSpPr>
              <a:spLocks noChangeArrowheads="1"/>
            </p:cNvSpPr>
            <p:nvPr/>
          </p:nvSpPr>
          <p:spPr bwMode="auto">
            <a:xfrm>
              <a:off x="3385167" y="4648817"/>
              <a:ext cx="44805" cy="4480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Oval 335"/>
            <p:cNvSpPr>
              <a:spLocks noChangeArrowheads="1"/>
            </p:cNvSpPr>
            <p:nvPr/>
          </p:nvSpPr>
          <p:spPr bwMode="auto">
            <a:xfrm>
              <a:off x="3766941" y="4641402"/>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Oval 336"/>
            <p:cNvSpPr>
              <a:spLocks noChangeArrowheads="1"/>
            </p:cNvSpPr>
            <p:nvPr/>
          </p:nvSpPr>
          <p:spPr bwMode="auto">
            <a:xfrm>
              <a:off x="4143376"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Oval 337"/>
            <p:cNvSpPr>
              <a:spLocks noChangeArrowheads="1"/>
            </p:cNvSpPr>
            <p:nvPr/>
          </p:nvSpPr>
          <p:spPr bwMode="auto">
            <a:xfrm>
              <a:off x="4546152"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Oval 338"/>
            <p:cNvSpPr>
              <a:spLocks noChangeArrowheads="1"/>
            </p:cNvSpPr>
            <p:nvPr/>
          </p:nvSpPr>
          <p:spPr bwMode="auto">
            <a:xfrm>
              <a:off x="49228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Oval 339"/>
            <p:cNvSpPr>
              <a:spLocks noChangeArrowheads="1"/>
            </p:cNvSpPr>
            <p:nvPr/>
          </p:nvSpPr>
          <p:spPr bwMode="auto">
            <a:xfrm>
              <a:off x="5330790" y="4646577"/>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Oval 340"/>
            <p:cNvSpPr>
              <a:spLocks noChangeArrowheads="1"/>
            </p:cNvSpPr>
            <p:nvPr/>
          </p:nvSpPr>
          <p:spPr bwMode="auto">
            <a:xfrm>
              <a:off x="5700713"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Oval 341"/>
            <p:cNvSpPr>
              <a:spLocks noChangeArrowheads="1"/>
            </p:cNvSpPr>
            <p:nvPr/>
          </p:nvSpPr>
          <p:spPr bwMode="auto">
            <a:xfrm>
              <a:off x="6103490"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Oval 342"/>
            <p:cNvSpPr>
              <a:spLocks noChangeArrowheads="1"/>
            </p:cNvSpPr>
            <p:nvPr/>
          </p:nvSpPr>
          <p:spPr bwMode="auto">
            <a:xfrm>
              <a:off x="647858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Oval 343"/>
            <p:cNvSpPr>
              <a:spLocks noChangeArrowheads="1"/>
            </p:cNvSpPr>
            <p:nvPr/>
          </p:nvSpPr>
          <p:spPr bwMode="auto">
            <a:xfrm>
              <a:off x="6867526" y="4627563"/>
              <a:ext cx="88900"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Oval 344"/>
            <p:cNvSpPr>
              <a:spLocks noChangeArrowheads="1"/>
            </p:cNvSpPr>
            <p:nvPr/>
          </p:nvSpPr>
          <p:spPr bwMode="auto">
            <a:xfrm>
              <a:off x="7271890"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Oval 345"/>
            <p:cNvSpPr>
              <a:spLocks noChangeArrowheads="1"/>
            </p:cNvSpPr>
            <p:nvPr/>
          </p:nvSpPr>
          <p:spPr bwMode="auto">
            <a:xfrm>
              <a:off x="7666002" y="4646577"/>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Oval 346"/>
            <p:cNvSpPr>
              <a:spLocks noChangeArrowheads="1"/>
            </p:cNvSpPr>
            <p:nvPr/>
          </p:nvSpPr>
          <p:spPr bwMode="auto">
            <a:xfrm>
              <a:off x="8037513"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Oval 347"/>
            <p:cNvSpPr>
              <a:spLocks noChangeArrowheads="1"/>
            </p:cNvSpPr>
            <p:nvPr/>
          </p:nvSpPr>
          <p:spPr bwMode="auto">
            <a:xfrm>
              <a:off x="8440290"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Oval 348"/>
            <p:cNvSpPr>
              <a:spLocks noChangeArrowheads="1"/>
            </p:cNvSpPr>
            <p:nvPr/>
          </p:nvSpPr>
          <p:spPr bwMode="auto">
            <a:xfrm>
              <a:off x="8815388" y="4627563"/>
              <a:ext cx="88900" cy="87312"/>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Oval 355"/>
            <p:cNvSpPr>
              <a:spLocks noChangeArrowheads="1"/>
            </p:cNvSpPr>
            <p:nvPr/>
          </p:nvSpPr>
          <p:spPr bwMode="auto">
            <a:xfrm>
              <a:off x="263077" y="50271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Oval 356"/>
            <p:cNvSpPr>
              <a:spLocks noChangeArrowheads="1"/>
            </p:cNvSpPr>
            <p:nvPr/>
          </p:nvSpPr>
          <p:spPr bwMode="auto">
            <a:xfrm>
              <a:off x="638176"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Oval 357"/>
            <p:cNvSpPr>
              <a:spLocks noChangeArrowheads="1"/>
            </p:cNvSpPr>
            <p:nvPr/>
          </p:nvSpPr>
          <p:spPr bwMode="auto">
            <a:xfrm>
              <a:off x="1042540" y="50271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Oval 358"/>
            <p:cNvSpPr>
              <a:spLocks noChangeArrowheads="1"/>
            </p:cNvSpPr>
            <p:nvPr/>
          </p:nvSpPr>
          <p:spPr bwMode="auto">
            <a:xfrm>
              <a:off x="141763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Oval 359"/>
            <p:cNvSpPr>
              <a:spLocks noChangeArrowheads="1"/>
            </p:cNvSpPr>
            <p:nvPr/>
          </p:nvSpPr>
          <p:spPr bwMode="auto">
            <a:xfrm>
              <a:off x="1806576" y="5013325"/>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Oval 360"/>
            <p:cNvSpPr>
              <a:spLocks noChangeArrowheads="1"/>
            </p:cNvSpPr>
            <p:nvPr/>
          </p:nvSpPr>
          <p:spPr bwMode="auto">
            <a:xfrm>
              <a:off x="2197101"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Oval 361"/>
            <p:cNvSpPr>
              <a:spLocks noChangeArrowheads="1"/>
            </p:cNvSpPr>
            <p:nvPr/>
          </p:nvSpPr>
          <p:spPr bwMode="auto">
            <a:xfrm>
              <a:off x="2607292" y="5034579"/>
              <a:ext cx="44805" cy="4480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Oval 362"/>
            <p:cNvSpPr>
              <a:spLocks noChangeArrowheads="1"/>
            </p:cNvSpPr>
            <p:nvPr/>
          </p:nvSpPr>
          <p:spPr bwMode="auto">
            <a:xfrm>
              <a:off x="2974976"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Oval 363"/>
            <p:cNvSpPr>
              <a:spLocks noChangeArrowheads="1"/>
            </p:cNvSpPr>
            <p:nvPr/>
          </p:nvSpPr>
          <p:spPr bwMode="auto">
            <a:xfrm>
              <a:off x="33639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Oval 364"/>
            <p:cNvSpPr>
              <a:spLocks noChangeArrowheads="1"/>
            </p:cNvSpPr>
            <p:nvPr/>
          </p:nvSpPr>
          <p:spPr bwMode="auto">
            <a:xfrm>
              <a:off x="3752851" y="5013325"/>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Oval 365"/>
            <p:cNvSpPr>
              <a:spLocks noChangeArrowheads="1"/>
            </p:cNvSpPr>
            <p:nvPr/>
          </p:nvSpPr>
          <p:spPr bwMode="auto">
            <a:xfrm>
              <a:off x="4162390" y="5032339"/>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Oval 366"/>
            <p:cNvSpPr>
              <a:spLocks noChangeArrowheads="1"/>
            </p:cNvSpPr>
            <p:nvPr/>
          </p:nvSpPr>
          <p:spPr bwMode="auto">
            <a:xfrm>
              <a:off x="45323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Oval 367"/>
            <p:cNvSpPr>
              <a:spLocks noChangeArrowheads="1"/>
            </p:cNvSpPr>
            <p:nvPr/>
          </p:nvSpPr>
          <p:spPr bwMode="auto">
            <a:xfrm>
              <a:off x="492283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Oval 368"/>
            <p:cNvSpPr>
              <a:spLocks noChangeArrowheads="1"/>
            </p:cNvSpPr>
            <p:nvPr/>
          </p:nvSpPr>
          <p:spPr bwMode="auto">
            <a:xfrm>
              <a:off x="5325615" y="50271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Oval 369"/>
            <p:cNvSpPr>
              <a:spLocks noChangeArrowheads="1"/>
            </p:cNvSpPr>
            <p:nvPr/>
          </p:nvSpPr>
          <p:spPr bwMode="auto">
            <a:xfrm>
              <a:off x="57007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Oval 370"/>
            <p:cNvSpPr>
              <a:spLocks noChangeArrowheads="1"/>
            </p:cNvSpPr>
            <p:nvPr/>
          </p:nvSpPr>
          <p:spPr bwMode="auto">
            <a:xfrm>
              <a:off x="6108665" y="5032339"/>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Oval 371"/>
            <p:cNvSpPr>
              <a:spLocks noChangeArrowheads="1"/>
            </p:cNvSpPr>
            <p:nvPr/>
          </p:nvSpPr>
          <p:spPr bwMode="auto">
            <a:xfrm>
              <a:off x="647858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Oval 372"/>
            <p:cNvSpPr>
              <a:spLocks noChangeArrowheads="1"/>
            </p:cNvSpPr>
            <p:nvPr/>
          </p:nvSpPr>
          <p:spPr bwMode="auto">
            <a:xfrm>
              <a:off x="6867526" y="5013325"/>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Oval 373"/>
            <p:cNvSpPr>
              <a:spLocks noChangeArrowheads="1"/>
            </p:cNvSpPr>
            <p:nvPr/>
          </p:nvSpPr>
          <p:spPr bwMode="auto">
            <a:xfrm>
              <a:off x="7258051"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Oval 374"/>
            <p:cNvSpPr>
              <a:spLocks noChangeArrowheads="1"/>
            </p:cNvSpPr>
            <p:nvPr/>
          </p:nvSpPr>
          <p:spPr bwMode="auto">
            <a:xfrm>
              <a:off x="764698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Oval 375"/>
            <p:cNvSpPr>
              <a:spLocks noChangeArrowheads="1"/>
            </p:cNvSpPr>
            <p:nvPr/>
          </p:nvSpPr>
          <p:spPr bwMode="auto">
            <a:xfrm>
              <a:off x="80375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Oval 376"/>
            <p:cNvSpPr>
              <a:spLocks noChangeArrowheads="1"/>
            </p:cNvSpPr>
            <p:nvPr/>
          </p:nvSpPr>
          <p:spPr bwMode="auto">
            <a:xfrm>
              <a:off x="8426451"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Oval 377"/>
            <p:cNvSpPr>
              <a:spLocks noChangeArrowheads="1"/>
            </p:cNvSpPr>
            <p:nvPr/>
          </p:nvSpPr>
          <p:spPr bwMode="auto">
            <a:xfrm>
              <a:off x="8829478" y="5027164"/>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Oval 384"/>
            <p:cNvSpPr>
              <a:spLocks noChangeArrowheads="1"/>
            </p:cNvSpPr>
            <p:nvPr/>
          </p:nvSpPr>
          <p:spPr bwMode="auto">
            <a:xfrm>
              <a:off x="263077" y="54129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Oval 385"/>
            <p:cNvSpPr>
              <a:spLocks noChangeArrowheads="1"/>
            </p:cNvSpPr>
            <p:nvPr/>
          </p:nvSpPr>
          <p:spPr bwMode="auto">
            <a:xfrm>
              <a:off x="638176"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Oval 386"/>
            <p:cNvSpPr>
              <a:spLocks noChangeArrowheads="1"/>
            </p:cNvSpPr>
            <p:nvPr/>
          </p:nvSpPr>
          <p:spPr bwMode="auto">
            <a:xfrm>
              <a:off x="1028701"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Oval 387"/>
            <p:cNvSpPr>
              <a:spLocks noChangeArrowheads="1"/>
            </p:cNvSpPr>
            <p:nvPr/>
          </p:nvSpPr>
          <p:spPr bwMode="auto">
            <a:xfrm>
              <a:off x="1450527" y="5412927"/>
              <a:ext cx="59635" cy="5963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Oval 388"/>
            <p:cNvSpPr>
              <a:spLocks noChangeArrowheads="1"/>
            </p:cNvSpPr>
            <p:nvPr/>
          </p:nvSpPr>
          <p:spPr bwMode="auto">
            <a:xfrm>
              <a:off x="1806576"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Oval 389"/>
            <p:cNvSpPr>
              <a:spLocks noChangeArrowheads="1"/>
            </p:cNvSpPr>
            <p:nvPr/>
          </p:nvSpPr>
          <p:spPr bwMode="auto">
            <a:xfrm>
              <a:off x="2218355" y="5420342"/>
              <a:ext cx="44805" cy="4480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Oval 390"/>
            <p:cNvSpPr>
              <a:spLocks noChangeArrowheads="1"/>
            </p:cNvSpPr>
            <p:nvPr/>
          </p:nvSpPr>
          <p:spPr bwMode="auto">
            <a:xfrm>
              <a:off x="2586038"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Oval 391"/>
            <p:cNvSpPr>
              <a:spLocks noChangeArrowheads="1"/>
            </p:cNvSpPr>
            <p:nvPr/>
          </p:nvSpPr>
          <p:spPr bwMode="auto">
            <a:xfrm>
              <a:off x="2974976"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Oval 392"/>
            <p:cNvSpPr>
              <a:spLocks noChangeArrowheads="1"/>
            </p:cNvSpPr>
            <p:nvPr/>
          </p:nvSpPr>
          <p:spPr bwMode="auto">
            <a:xfrm>
              <a:off x="3377752" y="54129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Oval 393"/>
            <p:cNvSpPr>
              <a:spLocks noChangeArrowheads="1"/>
            </p:cNvSpPr>
            <p:nvPr/>
          </p:nvSpPr>
          <p:spPr bwMode="auto">
            <a:xfrm>
              <a:off x="3752851"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Oval 394"/>
            <p:cNvSpPr>
              <a:spLocks noChangeArrowheads="1"/>
            </p:cNvSpPr>
            <p:nvPr/>
          </p:nvSpPr>
          <p:spPr bwMode="auto">
            <a:xfrm>
              <a:off x="4162426" y="5399088"/>
              <a:ext cx="87313" cy="87312"/>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Oval 395"/>
            <p:cNvSpPr>
              <a:spLocks noChangeArrowheads="1"/>
            </p:cNvSpPr>
            <p:nvPr/>
          </p:nvSpPr>
          <p:spPr bwMode="auto">
            <a:xfrm>
              <a:off x="4546152" y="5412927"/>
              <a:ext cx="59635" cy="5963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Oval 396"/>
            <p:cNvSpPr>
              <a:spLocks noChangeArrowheads="1"/>
            </p:cNvSpPr>
            <p:nvPr/>
          </p:nvSpPr>
          <p:spPr bwMode="auto">
            <a:xfrm>
              <a:off x="4922838"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Oval 397"/>
            <p:cNvSpPr>
              <a:spLocks noChangeArrowheads="1"/>
            </p:cNvSpPr>
            <p:nvPr/>
          </p:nvSpPr>
          <p:spPr bwMode="auto">
            <a:xfrm>
              <a:off x="5311776"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Oval 398"/>
            <p:cNvSpPr>
              <a:spLocks noChangeArrowheads="1"/>
            </p:cNvSpPr>
            <p:nvPr/>
          </p:nvSpPr>
          <p:spPr bwMode="auto">
            <a:xfrm>
              <a:off x="5714552" y="54129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Oval 399"/>
            <p:cNvSpPr>
              <a:spLocks noChangeArrowheads="1"/>
            </p:cNvSpPr>
            <p:nvPr/>
          </p:nvSpPr>
          <p:spPr bwMode="auto">
            <a:xfrm>
              <a:off x="6089651"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Oval 400"/>
            <p:cNvSpPr>
              <a:spLocks noChangeArrowheads="1"/>
            </p:cNvSpPr>
            <p:nvPr/>
          </p:nvSpPr>
          <p:spPr bwMode="auto">
            <a:xfrm>
              <a:off x="6478588"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Oval 401"/>
            <p:cNvSpPr>
              <a:spLocks noChangeArrowheads="1"/>
            </p:cNvSpPr>
            <p:nvPr/>
          </p:nvSpPr>
          <p:spPr bwMode="auto">
            <a:xfrm>
              <a:off x="6867526"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Oval 402"/>
            <p:cNvSpPr>
              <a:spLocks noChangeArrowheads="1"/>
            </p:cNvSpPr>
            <p:nvPr/>
          </p:nvSpPr>
          <p:spPr bwMode="auto">
            <a:xfrm>
              <a:off x="7258051"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Oval 403"/>
            <p:cNvSpPr>
              <a:spLocks noChangeArrowheads="1"/>
            </p:cNvSpPr>
            <p:nvPr/>
          </p:nvSpPr>
          <p:spPr bwMode="auto">
            <a:xfrm>
              <a:off x="7666002" y="5418102"/>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Oval 404"/>
            <p:cNvSpPr>
              <a:spLocks noChangeArrowheads="1"/>
            </p:cNvSpPr>
            <p:nvPr/>
          </p:nvSpPr>
          <p:spPr bwMode="auto">
            <a:xfrm>
              <a:off x="8037513"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Oval 405"/>
            <p:cNvSpPr>
              <a:spLocks noChangeArrowheads="1"/>
            </p:cNvSpPr>
            <p:nvPr/>
          </p:nvSpPr>
          <p:spPr bwMode="auto">
            <a:xfrm>
              <a:off x="8445465" y="5418102"/>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Oval 406"/>
            <p:cNvSpPr>
              <a:spLocks noChangeArrowheads="1"/>
            </p:cNvSpPr>
            <p:nvPr/>
          </p:nvSpPr>
          <p:spPr bwMode="auto">
            <a:xfrm>
              <a:off x="8815388"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40"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a:t>© 2017 Teradata</a:t>
            </a:r>
          </a:p>
        </p:txBody>
      </p:sp>
      <p:sp>
        <p:nvSpPr>
          <p:cNvPr id="241"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a:p>
        </p:txBody>
      </p:sp>
      <p:sp>
        <p:nvSpPr>
          <p:cNvPr id="242" name="Title Placeholder 1"/>
          <p:cNvSpPr>
            <a:spLocks noGrp="1"/>
          </p:cNvSpPr>
          <p:nvPr>
            <p:ph type="title"/>
          </p:nvPr>
        </p:nvSpPr>
        <p:spPr>
          <a:xfrm>
            <a:off x="457200" y="165101"/>
            <a:ext cx="8229600" cy="414930"/>
          </a:xfrm>
          <a:prstGeom prst="rect">
            <a:avLst/>
          </a:prstGeom>
        </p:spPr>
        <p:txBody>
          <a:bodyPr vert="horz" lIns="0" tIns="0" rIns="0" bIns="0" rtlCol="0" anchor="b" anchorCtr="0">
            <a:noAutofit/>
          </a:bodyPr>
          <a:lstStyle/>
          <a:p>
            <a:r>
              <a:rPr lang="en-US"/>
              <a:t>Click to edit Master title style</a:t>
            </a:r>
          </a:p>
        </p:txBody>
      </p:sp>
    </p:spTree>
    <p:extLst>
      <p:ext uri="{BB962C8B-B14F-4D97-AF65-F5344CB8AC3E}">
        <p14:creationId xmlns:p14="http://schemas.microsoft.com/office/powerpoint/2010/main" val="2163252497"/>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2017 Teradata</a:t>
            </a:r>
          </a:p>
        </p:txBody>
      </p:sp>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739069376"/>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with Logo">
    <p:spTree>
      <p:nvGrpSpPr>
        <p:cNvPr id="1" name=""/>
        <p:cNvGrpSpPr/>
        <p:nvPr/>
      </p:nvGrpSpPr>
      <p:grpSpPr>
        <a:xfrm>
          <a:off x="0" y="0"/>
          <a:ext cx="0" cy="0"/>
          <a:chOff x="0" y="0"/>
          <a:chExt cx="0" cy="0"/>
        </a:xfrm>
      </p:grpSpPr>
      <p:sp>
        <p:nvSpPr>
          <p:cNvPr id="17" name="Title 16"/>
          <p:cNvSpPr>
            <a:spLocks noGrp="1"/>
          </p:cNvSpPr>
          <p:nvPr>
            <p:ph type="title" hasCustomPrompt="1"/>
          </p:nvPr>
        </p:nvSpPr>
        <p:spPr bwMode="gray">
          <a:xfrm>
            <a:off x="457200" y="173736"/>
            <a:ext cx="8229600" cy="698572"/>
          </a:xfrm>
          <a:prstGeom prst="rect">
            <a:avLst/>
          </a:prstGeom>
        </p:spPr>
        <p:txBody>
          <a:bodyPr anchor="b" anchorCtr="0"/>
          <a:lstStyle>
            <a:lvl1pPr>
              <a:defRPr/>
            </a:lvl1pPr>
          </a:lstStyle>
          <a:p>
            <a:r>
              <a:rPr lang="en-US"/>
              <a:t>Click To Edit Master Title Style</a:t>
            </a:r>
          </a:p>
        </p:txBody>
      </p:sp>
      <p:sp>
        <p:nvSpPr>
          <p:cNvPr id="240" name="Rectangle 239"/>
          <p:cNvSpPr/>
          <p:nvPr userDrawn="1"/>
        </p:nvSpPr>
        <p:spPr>
          <a:xfrm>
            <a:off x="0" y="1053378"/>
            <a:ext cx="9144000" cy="3592903"/>
          </a:xfrm>
          <a:prstGeom prst="rect">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err="1">
              <a:solidFill>
                <a:prstClr val="white"/>
              </a:solidFill>
            </a:endParaRPr>
          </a:p>
        </p:txBody>
      </p:sp>
      <p:sp>
        <p:nvSpPr>
          <p:cNvPr id="242" name="TextBox 241"/>
          <p:cNvSpPr txBox="1"/>
          <p:nvPr userDrawn="1"/>
        </p:nvSpPr>
        <p:spPr>
          <a:xfrm>
            <a:off x="4022331" y="995014"/>
            <a:ext cx="802640" cy="1092607"/>
          </a:xfrm>
          <a:prstGeom prst="rect">
            <a:avLst/>
          </a:prstGeom>
          <a:noFill/>
        </p:spPr>
        <p:txBody>
          <a:bodyPr wrap="square" rtlCol="0" anchor="b">
            <a:spAutoFit/>
          </a:bodyPr>
          <a:lstStyle/>
          <a:p>
            <a:pPr>
              <a:lnSpc>
                <a:spcPct val="110000"/>
              </a:lnSpc>
              <a:spcBef>
                <a:spcPts val="400"/>
              </a:spcBef>
            </a:pPr>
            <a:r>
              <a:rPr lang="en-US" sz="6000" b="1" spc="-300">
                <a:solidFill>
                  <a:schemeClr val="accent1">
                    <a:lumMod val="40000"/>
                    <a:lumOff val="60000"/>
                  </a:schemeClr>
                </a:solidFill>
              </a:rPr>
              <a:t>“</a:t>
            </a:r>
          </a:p>
        </p:txBody>
      </p:sp>
      <p:cxnSp>
        <p:nvCxnSpPr>
          <p:cNvPr id="243" name="Straight Connector 242"/>
          <p:cNvCxnSpPr/>
          <p:nvPr userDrawn="1"/>
        </p:nvCxnSpPr>
        <p:spPr>
          <a:xfrm>
            <a:off x="3640400" y="1330267"/>
            <a:ext cx="0" cy="2853153"/>
          </a:xfrm>
          <a:prstGeom prst="line">
            <a:avLst/>
          </a:prstGeom>
          <a:ln w="127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18"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a:t>© 2017 Teradata</a:t>
            </a:r>
          </a:p>
        </p:txBody>
      </p:sp>
      <p:sp>
        <p:nvSpPr>
          <p:cNvPr id="19"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a:p>
        </p:txBody>
      </p:sp>
      <p:sp>
        <p:nvSpPr>
          <p:cNvPr id="20" name="TextBox 19"/>
          <p:cNvSpPr txBox="1"/>
          <p:nvPr userDrawn="1"/>
        </p:nvSpPr>
        <p:spPr>
          <a:xfrm>
            <a:off x="4052426" y="3663278"/>
            <a:ext cx="802640" cy="1092607"/>
          </a:xfrm>
          <a:prstGeom prst="rect">
            <a:avLst/>
          </a:prstGeom>
          <a:noFill/>
        </p:spPr>
        <p:txBody>
          <a:bodyPr wrap="square" rtlCol="0" anchor="b">
            <a:spAutoFit/>
          </a:bodyPr>
          <a:lstStyle/>
          <a:p>
            <a:pPr>
              <a:lnSpc>
                <a:spcPct val="110000"/>
              </a:lnSpc>
              <a:spcBef>
                <a:spcPts val="400"/>
              </a:spcBef>
            </a:pPr>
            <a:r>
              <a:rPr lang="en-US" sz="6000" b="1" spc="-300">
                <a:solidFill>
                  <a:schemeClr val="accent1">
                    <a:lumMod val="40000"/>
                    <a:lumOff val="60000"/>
                  </a:schemeClr>
                </a:solidFill>
              </a:rPr>
              <a:t>’’</a:t>
            </a:r>
          </a:p>
        </p:txBody>
      </p:sp>
      <p:sp>
        <p:nvSpPr>
          <p:cNvPr id="3" name="Picture Placeholder 2"/>
          <p:cNvSpPr>
            <a:spLocks noGrp="1"/>
          </p:cNvSpPr>
          <p:nvPr>
            <p:ph type="pic" sz="quarter" idx="10" hasCustomPrompt="1"/>
          </p:nvPr>
        </p:nvSpPr>
        <p:spPr>
          <a:xfrm>
            <a:off x="606546" y="1730232"/>
            <a:ext cx="2489367" cy="1776700"/>
          </a:xfrm>
        </p:spPr>
        <p:txBody>
          <a:bodyPr anchor="ctr"/>
          <a:lstStyle>
            <a:lvl1pPr marL="0" indent="0" algn="ctr">
              <a:buNone/>
              <a:defRPr/>
            </a:lvl1pPr>
          </a:lstStyle>
          <a:p>
            <a:r>
              <a:rPr lang="en-US"/>
              <a:t>Logo</a:t>
            </a:r>
          </a:p>
        </p:txBody>
      </p:sp>
      <p:sp>
        <p:nvSpPr>
          <p:cNvPr id="5" name="Text Placeholder 4"/>
          <p:cNvSpPr>
            <a:spLocks noGrp="1"/>
          </p:cNvSpPr>
          <p:nvPr>
            <p:ph type="body" sz="quarter" idx="11"/>
          </p:nvPr>
        </p:nvSpPr>
        <p:spPr>
          <a:xfrm>
            <a:off x="4081463" y="1560576"/>
            <a:ext cx="4687887" cy="2370137"/>
          </a:xfrm>
        </p:spPr>
        <p:txBody>
          <a:bodyPr anchor="ctr"/>
          <a:lstStyle>
            <a:lvl1pPr marL="0" indent="0">
              <a:lnSpc>
                <a:spcPct val="110000"/>
              </a:lnSpc>
              <a:spcBef>
                <a:spcPts val="400"/>
              </a:spcBef>
              <a:spcAft>
                <a:spcPts val="0"/>
              </a:spcAft>
              <a:buNone/>
              <a:defRPr sz="2200" i="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5" name="Text Placeholder 4"/>
          <p:cNvSpPr>
            <a:spLocks noGrp="1"/>
          </p:cNvSpPr>
          <p:nvPr>
            <p:ph type="body" sz="quarter" idx="12"/>
          </p:nvPr>
        </p:nvSpPr>
        <p:spPr>
          <a:xfrm>
            <a:off x="88367" y="4315736"/>
            <a:ext cx="6659460" cy="253007"/>
          </a:xfrm>
        </p:spPr>
        <p:txBody>
          <a:bodyPr anchor="b"/>
          <a:lstStyle>
            <a:lvl1pPr marL="0" indent="0">
              <a:lnSpc>
                <a:spcPct val="110000"/>
              </a:lnSpc>
              <a:spcBef>
                <a:spcPts val="400"/>
              </a:spcBef>
              <a:spcAft>
                <a:spcPts val="0"/>
              </a:spcAft>
              <a:buNone/>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639057515"/>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7" name="Title 16"/>
          <p:cNvSpPr>
            <a:spLocks noGrp="1"/>
          </p:cNvSpPr>
          <p:nvPr>
            <p:ph type="title" hasCustomPrompt="1"/>
          </p:nvPr>
        </p:nvSpPr>
        <p:spPr bwMode="gray">
          <a:xfrm>
            <a:off x="457200" y="173736"/>
            <a:ext cx="8229600" cy="698572"/>
          </a:xfrm>
          <a:prstGeom prst="rect">
            <a:avLst/>
          </a:prstGeom>
        </p:spPr>
        <p:txBody>
          <a:bodyPr anchor="b" anchorCtr="0"/>
          <a:lstStyle>
            <a:lvl1pPr>
              <a:defRPr/>
            </a:lvl1pPr>
          </a:lstStyle>
          <a:p>
            <a:r>
              <a:rPr lang="en-US"/>
              <a:t>Click To Edit Master Title Style</a:t>
            </a:r>
          </a:p>
        </p:txBody>
      </p:sp>
      <p:sp>
        <p:nvSpPr>
          <p:cNvPr id="240" name="Rectangle 239"/>
          <p:cNvSpPr/>
          <p:nvPr userDrawn="1"/>
        </p:nvSpPr>
        <p:spPr>
          <a:xfrm>
            <a:off x="0" y="1053378"/>
            <a:ext cx="9144000" cy="3592903"/>
          </a:xfrm>
          <a:prstGeom prst="rect">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err="1">
              <a:solidFill>
                <a:prstClr val="white"/>
              </a:solidFill>
            </a:endParaRPr>
          </a:p>
        </p:txBody>
      </p:sp>
      <p:sp>
        <p:nvSpPr>
          <p:cNvPr id="242" name="TextBox 241"/>
          <p:cNvSpPr txBox="1"/>
          <p:nvPr userDrawn="1"/>
        </p:nvSpPr>
        <p:spPr>
          <a:xfrm>
            <a:off x="837963" y="995014"/>
            <a:ext cx="802640" cy="1092607"/>
          </a:xfrm>
          <a:prstGeom prst="rect">
            <a:avLst/>
          </a:prstGeom>
          <a:noFill/>
        </p:spPr>
        <p:txBody>
          <a:bodyPr wrap="square" rtlCol="0" anchor="b">
            <a:spAutoFit/>
          </a:bodyPr>
          <a:lstStyle/>
          <a:p>
            <a:pPr>
              <a:lnSpc>
                <a:spcPct val="110000"/>
              </a:lnSpc>
              <a:spcBef>
                <a:spcPts val="400"/>
              </a:spcBef>
            </a:pPr>
            <a:r>
              <a:rPr lang="en-US" sz="6000" b="1" spc="-300">
                <a:solidFill>
                  <a:schemeClr val="accent1">
                    <a:lumMod val="40000"/>
                    <a:lumOff val="60000"/>
                  </a:schemeClr>
                </a:solidFill>
              </a:rPr>
              <a:t>“</a:t>
            </a:r>
          </a:p>
        </p:txBody>
      </p:sp>
      <p:cxnSp>
        <p:nvCxnSpPr>
          <p:cNvPr id="243" name="Straight Connector 242"/>
          <p:cNvCxnSpPr/>
          <p:nvPr userDrawn="1"/>
        </p:nvCxnSpPr>
        <p:spPr>
          <a:xfrm>
            <a:off x="456032" y="1330267"/>
            <a:ext cx="0" cy="2853153"/>
          </a:xfrm>
          <a:prstGeom prst="line">
            <a:avLst/>
          </a:prstGeom>
          <a:ln w="127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18"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a:t>© 2017 Teradata</a:t>
            </a:r>
          </a:p>
        </p:txBody>
      </p:sp>
      <p:sp>
        <p:nvSpPr>
          <p:cNvPr id="19"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a:p>
        </p:txBody>
      </p:sp>
      <p:sp>
        <p:nvSpPr>
          <p:cNvPr id="20" name="TextBox 19"/>
          <p:cNvSpPr txBox="1"/>
          <p:nvPr userDrawn="1"/>
        </p:nvSpPr>
        <p:spPr>
          <a:xfrm>
            <a:off x="868058" y="3663278"/>
            <a:ext cx="802640" cy="1092607"/>
          </a:xfrm>
          <a:prstGeom prst="rect">
            <a:avLst/>
          </a:prstGeom>
          <a:noFill/>
        </p:spPr>
        <p:txBody>
          <a:bodyPr wrap="square" rtlCol="0" anchor="b">
            <a:spAutoFit/>
          </a:bodyPr>
          <a:lstStyle/>
          <a:p>
            <a:pPr>
              <a:lnSpc>
                <a:spcPct val="110000"/>
              </a:lnSpc>
              <a:spcBef>
                <a:spcPts val="400"/>
              </a:spcBef>
            </a:pPr>
            <a:r>
              <a:rPr lang="en-US" sz="6000" b="1" spc="-300">
                <a:solidFill>
                  <a:schemeClr val="accent1">
                    <a:lumMod val="40000"/>
                    <a:lumOff val="60000"/>
                  </a:schemeClr>
                </a:solidFill>
              </a:rPr>
              <a:t>’’</a:t>
            </a:r>
          </a:p>
        </p:txBody>
      </p:sp>
      <p:sp>
        <p:nvSpPr>
          <p:cNvPr id="5" name="Text Placeholder 4"/>
          <p:cNvSpPr>
            <a:spLocks noGrp="1"/>
          </p:cNvSpPr>
          <p:nvPr>
            <p:ph type="body" sz="quarter" idx="11"/>
          </p:nvPr>
        </p:nvSpPr>
        <p:spPr>
          <a:xfrm>
            <a:off x="897095" y="1560576"/>
            <a:ext cx="7436597" cy="2370137"/>
          </a:xfrm>
        </p:spPr>
        <p:txBody>
          <a:bodyPr anchor="ctr"/>
          <a:lstStyle>
            <a:lvl1pPr marL="0" indent="0">
              <a:lnSpc>
                <a:spcPct val="110000"/>
              </a:lnSpc>
              <a:spcBef>
                <a:spcPts val="400"/>
              </a:spcBef>
              <a:spcAft>
                <a:spcPts val="0"/>
              </a:spcAft>
              <a:buNone/>
              <a:defRPr sz="2200" i="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5" name="Text Placeholder 4"/>
          <p:cNvSpPr>
            <a:spLocks noGrp="1"/>
          </p:cNvSpPr>
          <p:nvPr>
            <p:ph type="body" sz="quarter" idx="12"/>
          </p:nvPr>
        </p:nvSpPr>
        <p:spPr>
          <a:xfrm>
            <a:off x="88367" y="4315736"/>
            <a:ext cx="6659460" cy="253007"/>
          </a:xfrm>
        </p:spPr>
        <p:txBody>
          <a:bodyPr anchor="b"/>
          <a:lstStyle>
            <a:lvl1pPr marL="0" indent="0">
              <a:lnSpc>
                <a:spcPct val="110000"/>
              </a:lnSpc>
              <a:spcBef>
                <a:spcPts val="400"/>
              </a:spcBef>
              <a:spcAft>
                <a:spcPts val="0"/>
              </a:spcAft>
              <a:buNone/>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821053437"/>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505014" y="772157"/>
            <a:ext cx="5638986" cy="916484"/>
          </a:xfrm>
          <a:solidFill>
            <a:srgbClr val="0079DB"/>
          </a:solidFill>
        </p:spPr>
        <p:txBody>
          <a:bodyPr wrap="square" lIns="228600" tIns="137160" rIns="457200" bIns="137160" anchor="b" anchorCtr="0">
            <a:no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200" b="1">
                <a:solidFill>
                  <a:schemeClr val="bg1"/>
                </a:solidFill>
              </a:defRPr>
            </a:lvl1pPr>
            <a:lvl2pPr marL="0" indent="0" algn="l">
              <a:lnSpc>
                <a:spcPct val="85000"/>
              </a:lnSpc>
              <a:spcBef>
                <a:spcPts val="0"/>
              </a:spcBef>
              <a:spcAft>
                <a:spcPts val="200"/>
              </a:spcAft>
              <a:buFont typeface="Arial" panose="020B0604020202020204" pitchFamily="34" charset="0"/>
              <a:buChar char="​"/>
              <a:defRPr sz="14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Click to Edit Master Text Styles</a:t>
            </a:r>
          </a:p>
          <a:p>
            <a:pPr lvl="1"/>
            <a:r>
              <a:rPr lang="en-US"/>
              <a:t>Subhead</a:t>
            </a:r>
          </a:p>
        </p:txBody>
      </p:sp>
      <p:sp>
        <p:nvSpPr>
          <p:cNvPr id="6" name="Picture Placeholder 4"/>
          <p:cNvSpPr>
            <a:spLocks noGrp="1"/>
          </p:cNvSpPr>
          <p:nvPr>
            <p:ph type="pic" sz="quarter" idx="14"/>
          </p:nvPr>
        </p:nvSpPr>
        <p:spPr>
          <a:xfrm>
            <a:off x="0" y="0"/>
            <a:ext cx="2980053" cy="5143500"/>
          </a:xfrm>
        </p:spPr>
        <p:txBody>
          <a:bodyPr anchor="t">
            <a:normAutofit/>
          </a:bodyPr>
          <a:lstStyle>
            <a:lvl1pPr marL="0" indent="0" algn="ctr">
              <a:buFontTx/>
              <a:buNone/>
              <a:defRPr sz="1400"/>
            </a:lvl1pPr>
          </a:lstStyle>
          <a:p>
            <a:r>
              <a:rPr lang="en-US"/>
              <a:t>Drag picture to placeholder or click icon to add</a:t>
            </a:r>
          </a:p>
        </p:txBody>
      </p:sp>
      <p:sp>
        <p:nvSpPr>
          <p:cNvPr id="10" name="Content Placeholder 2"/>
          <p:cNvSpPr>
            <a:spLocks noGrp="1"/>
          </p:cNvSpPr>
          <p:nvPr>
            <p:ph idx="12"/>
          </p:nvPr>
        </p:nvSpPr>
        <p:spPr bwMode="gray">
          <a:xfrm>
            <a:off x="3505013" y="1873842"/>
            <a:ext cx="5153735" cy="2682283"/>
          </a:xfrm>
        </p:spPr>
        <p:txBody>
          <a:bodyPr>
            <a:noAutofit/>
          </a:bodyPr>
          <a:lstStyle>
            <a:lvl1pPr>
              <a:spcBef>
                <a:spcPts val="400"/>
              </a:spcBef>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p:txBody>
      </p:sp>
      <p:sp>
        <p:nvSpPr>
          <p:cNvPr id="2" name="Date Placeholder 1"/>
          <p:cNvSpPr>
            <a:spLocks noGrp="1"/>
          </p:cNvSpPr>
          <p:nvPr>
            <p:ph type="dt" sz="half" idx="19"/>
          </p:nvPr>
        </p:nvSpPr>
        <p:spPr/>
        <p:txBody>
          <a:bodyPr/>
          <a:lstStyle/>
          <a:p>
            <a:r>
              <a:rPr lang="en-US"/>
              <a:t>© 2017 Teradata</a:t>
            </a:r>
          </a:p>
        </p:txBody>
      </p:sp>
      <p:sp>
        <p:nvSpPr>
          <p:cNvPr id="3" name="Footer Placeholder 2"/>
          <p:cNvSpPr>
            <a:spLocks noGrp="1"/>
          </p:cNvSpPr>
          <p:nvPr>
            <p:ph type="ftr" sz="quarter" idx="20"/>
          </p:nvPr>
        </p:nvSpPr>
        <p:spPr/>
        <p:txBody>
          <a:bodyPr/>
          <a:lstStyle/>
          <a:p>
            <a:endParaRPr lang="en-US"/>
          </a:p>
        </p:txBody>
      </p:sp>
      <p:sp>
        <p:nvSpPr>
          <p:cNvPr id="12" name="Picture Placeholder 3"/>
          <p:cNvSpPr>
            <a:spLocks noGrp="1"/>
          </p:cNvSpPr>
          <p:nvPr>
            <p:ph type="pic" sz="quarter" idx="22" hasCustomPrompt="1"/>
          </p:nvPr>
        </p:nvSpPr>
        <p:spPr>
          <a:xfrm>
            <a:off x="3505200" y="73152"/>
            <a:ext cx="1371600" cy="621792"/>
          </a:xfrm>
        </p:spPr>
        <p:txBody>
          <a:bodyPr anchor="ctr">
            <a:normAutofit/>
          </a:bodyPr>
          <a:lstStyle>
            <a:lvl1pPr marL="0" indent="0" algn="ctr">
              <a:buFontTx/>
              <a:buNone/>
              <a:defRPr sz="900" baseline="0">
                <a:solidFill>
                  <a:schemeClr val="tx1"/>
                </a:solidFill>
              </a:defRPr>
            </a:lvl1pPr>
          </a:lstStyle>
          <a:p>
            <a:r>
              <a:rPr lang="en-US"/>
              <a:t>Insert Case Study Logo</a:t>
            </a:r>
          </a:p>
        </p:txBody>
      </p:sp>
    </p:spTree>
    <p:extLst>
      <p:ext uri="{BB962C8B-B14F-4D97-AF65-F5344CB8AC3E}">
        <p14:creationId xmlns:p14="http://schemas.microsoft.com/office/powerpoint/2010/main" val="246090344"/>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ase Study_Option2">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492362" y="123444"/>
            <a:ext cx="5651638" cy="922936"/>
          </a:xfrm>
          <a:solidFill>
            <a:srgbClr val="0079DB"/>
          </a:solidFill>
        </p:spPr>
        <p:txBody>
          <a:bodyPr wrap="square" lIns="228600" tIns="137160" rIns="457200" bIns="137160" anchor="b" anchorCtr="0">
            <a:noAutofit/>
          </a:bodyPr>
          <a:lstStyle>
            <a:lvl1pPr marL="0" indent="0" algn="l">
              <a:lnSpc>
                <a:spcPct val="85000"/>
              </a:lnSpc>
              <a:spcBef>
                <a:spcPts val="200"/>
              </a:spcBef>
              <a:spcAft>
                <a:spcPts val="200"/>
              </a:spcAft>
              <a:buFont typeface="Arial" panose="020B0604020202020204" pitchFamily="34" charset="0"/>
              <a:buNone/>
              <a:tabLst>
                <a:tab pos="457200" algn="l"/>
              </a:tabLst>
              <a:defRPr sz="2200" b="1">
                <a:solidFill>
                  <a:schemeClr val="bg1"/>
                </a:solidFill>
              </a:defRPr>
            </a:lvl1pPr>
            <a:lvl2pPr marL="0" indent="0" algn="l">
              <a:lnSpc>
                <a:spcPct val="85000"/>
              </a:lnSpc>
              <a:spcBef>
                <a:spcPts val="0"/>
              </a:spcBef>
              <a:spcAft>
                <a:spcPts val="200"/>
              </a:spcAft>
              <a:buFont typeface="Arial" panose="020B0604020202020204" pitchFamily="34" charset="0"/>
              <a:buChar char="​"/>
              <a:defRPr sz="14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Click to Edit Master Text Styles</a:t>
            </a:r>
          </a:p>
          <a:p>
            <a:pPr lvl="1"/>
            <a:r>
              <a:rPr lang="en-US"/>
              <a:t>Subhead</a:t>
            </a:r>
          </a:p>
        </p:txBody>
      </p:sp>
      <p:sp>
        <p:nvSpPr>
          <p:cNvPr id="10" name="Content Placeholder 2"/>
          <p:cNvSpPr>
            <a:spLocks noGrp="1"/>
          </p:cNvSpPr>
          <p:nvPr>
            <p:ph idx="12"/>
          </p:nvPr>
        </p:nvSpPr>
        <p:spPr bwMode="gray">
          <a:xfrm>
            <a:off x="3492362" y="1152144"/>
            <a:ext cx="5194438" cy="3403981"/>
          </a:xfrm>
        </p:spPr>
        <p:txBody>
          <a:bodyPr>
            <a:noAutofit/>
          </a:bodyPr>
          <a:lstStyle>
            <a:lvl1pPr>
              <a:spcBef>
                <a:spcPts val="400"/>
              </a:spcBef>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p:txBody>
      </p:sp>
      <p:sp>
        <p:nvSpPr>
          <p:cNvPr id="6" name="Picture Placeholder 4"/>
          <p:cNvSpPr>
            <a:spLocks noGrp="1"/>
          </p:cNvSpPr>
          <p:nvPr>
            <p:ph type="pic" sz="quarter" idx="14"/>
          </p:nvPr>
        </p:nvSpPr>
        <p:spPr>
          <a:xfrm>
            <a:off x="0" y="0"/>
            <a:ext cx="2980053" cy="5143500"/>
          </a:xfrm>
        </p:spPr>
        <p:txBody>
          <a:bodyPr anchor="t">
            <a:normAutofit/>
          </a:bodyPr>
          <a:lstStyle>
            <a:lvl1pPr marL="0" indent="0" algn="ctr">
              <a:buFontTx/>
              <a:buNone/>
              <a:defRPr sz="1400"/>
            </a:lvl1pPr>
          </a:lstStyle>
          <a:p>
            <a:r>
              <a:rPr lang="en-US"/>
              <a:t>Drag picture to placeholder or click icon to add</a:t>
            </a:r>
          </a:p>
        </p:txBody>
      </p:sp>
      <p:sp>
        <p:nvSpPr>
          <p:cNvPr id="2" name="Date Placeholder 1"/>
          <p:cNvSpPr>
            <a:spLocks noGrp="1"/>
          </p:cNvSpPr>
          <p:nvPr>
            <p:ph type="dt" sz="half" idx="16"/>
          </p:nvPr>
        </p:nvSpPr>
        <p:spPr/>
        <p:txBody>
          <a:bodyPr/>
          <a:lstStyle/>
          <a:p>
            <a:r>
              <a:rPr lang="en-US"/>
              <a:t>© 2017 Teradata</a:t>
            </a:r>
          </a:p>
        </p:txBody>
      </p:sp>
      <p:sp>
        <p:nvSpPr>
          <p:cNvPr id="3" name="Footer Placeholder 2"/>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2717573952"/>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gue">
    <p:bg>
      <p:bgPr>
        <a:solidFill>
          <a:schemeClr val="accent1"/>
        </a:solidFill>
        <a:effectLst/>
      </p:bgPr>
    </p:bg>
    <p:spTree>
      <p:nvGrpSpPr>
        <p:cNvPr id="1" name=""/>
        <p:cNvGrpSpPr/>
        <p:nvPr/>
      </p:nvGrpSpPr>
      <p:grpSpPr>
        <a:xfrm>
          <a:off x="0" y="0"/>
          <a:ext cx="0" cy="0"/>
          <a:chOff x="0" y="0"/>
          <a:chExt cx="0" cy="0"/>
        </a:xfrm>
      </p:grpSpPr>
      <p:sp>
        <p:nvSpPr>
          <p:cNvPr id="7" name="Text Placeholder 9"/>
          <p:cNvSpPr>
            <a:spLocks noGrp="1"/>
          </p:cNvSpPr>
          <p:nvPr>
            <p:ph type="body" sz="quarter" idx="11" hasCustomPrompt="1"/>
          </p:nvPr>
        </p:nvSpPr>
        <p:spPr bwMode="gray">
          <a:xfrm>
            <a:off x="0" y="2233197"/>
            <a:ext cx="9144000" cy="677108"/>
          </a:xfrm>
          <a:solidFill>
            <a:schemeClr val="bg1"/>
          </a:solidFill>
        </p:spPr>
        <p:txBody>
          <a:bodyPr lIns="457200" tIns="137160" rIns="457200" bIns="137160" anchor="ctr" anchorCtr="1">
            <a:spAutoFit/>
          </a:bodyPr>
          <a:lstStyle>
            <a:lvl1pPr marL="0" indent="0" algn="ctr">
              <a:lnSpc>
                <a:spcPct val="110000"/>
              </a:lnSpc>
              <a:spcBef>
                <a:spcPts val="200"/>
              </a:spcBef>
              <a:spcAft>
                <a:spcPts val="200"/>
              </a:spcAft>
              <a:buFontTx/>
              <a:buNone/>
              <a:defRPr sz="2400" b="1">
                <a:solidFill>
                  <a:schemeClr val="accent1"/>
                </a:solidFill>
              </a:defRPr>
            </a:lvl1pPr>
            <a:lvl2pPr marL="342900" indent="-342900" algn="ctr">
              <a:lnSpc>
                <a:spcPct val="100000"/>
              </a:lnSpc>
              <a:spcBef>
                <a:spcPts val="0"/>
              </a:spcBef>
              <a:spcAft>
                <a:spcPts val="200"/>
              </a:spcAft>
              <a:buFont typeface="Arial" panose="020B0604020202020204" pitchFamily="34" charset="0"/>
              <a:buChar char="​"/>
              <a:defRPr sz="1800">
                <a:solidFill>
                  <a:schemeClr val="accent1"/>
                </a:solidFill>
              </a:defRPr>
            </a:lvl2pPr>
            <a:lvl3pPr marL="285750" indent="-285750" algn="ctr">
              <a:lnSpc>
                <a:spcPct val="85000"/>
              </a:lnSpc>
              <a:spcBef>
                <a:spcPts val="600"/>
              </a:spcBef>
              <a:spcAft>
                <a:spcPts val="200"/>
              </a:spcAft>
              <a:buFont typeface="Arial" panose="020B0604020202020204" pitchFamily="34" charset="0"/>
              <a:buChar char="​"/>
              <a:defRPr sz="1400" b="1">
                <a:solidFill>
                  <a:schemeClr val="accent1"/>
                </a:solidFill>
              </a:defRPr>
            </a:lvl3pPr>
            <a:lvl4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4pPr>
            <a:lvl5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5pPr>
          </a:lstStyle>
          <a:p>
            <a:pPr lvl="0"/>
            <a:r>
              <a:rPr lang="en-US"/>
              <a:t>Click to Edit Master Text Styles</a:t>
            </a:r>
          </a:p>
        </p:txBody>
      </p:sp>
      <p:sp>
        <p:nvSpPr>
          <p:cNvPr id="8" name="TextBox 7"/>
          <p:cNvSpPr txBox="1"/>
          <p:nvPr userDrawn="1"/>
        </p:nvSpPr>
        <p:spPr>
          <a:xfrm>
            <a:off x="153247" y="4917186"/>
            <a:ext cx="133221" cy="130805"/>
          </a:xfrm>
          <a:prstGeom prst="rect">
            <a:avLst/>
          </a:prstGeom>
          <a:noFill/>
        </p:spPr>
        <p:txBody>
          <a:bodyPr wrap="none" lIns="0" tIns="0" rIns="0" bIns="0" rtlCol="0">
            <a:spAutoFit/>
          </a:bodyPr>
          <a:lstStyle/>
          <a:p>
            <a:pPr algn="r"/>
            <a:fld id="{0C8E8817-043E-4BA1-A90E-6FB9FA409362}" type="slidenum">
              <a:rPr lang="en-US" sz="850" smtClean="0">
                <a:solidFill>
                  <a:schemeClr val="bg2"/>
                </a:solidFill>
              </a:rPr>
              <a:pPr algn="r"/>
              <a:t>‹#›</a:t>
            </a:fld>
            <a:endParaRPr lang="en-US" sz="850">
              <a:solidFill>
                <a:schemeClr val="bg2"/>
              </a:solidFill>
            </a:endParaRPr>
          </a:p>
        </p:txBody>
      </p:sp>
      <p:sp>
        <p:nvSpPr>
          <p:cNvPr id="2" name="Date Placeholder 1"/>
          <p:cNvSpPr>
            <a:spLocks noGrp="1"/>
          </p:cNvSpPr>
          <p:nvPr>
            <p:ph type="dt" sz="half" idx="12"/>
          </p:nvPr>
        </p:nvSpPr>
        <p:spPr/>
        <p:txBody>
          <a:bodyPr/>
          <a:lstStyle>
            <a:lvl1pPr>
              <a:defRPr>
                <a:solidFill>
                  <a:schemeClr val="bg2"/>
                </a:solidFill>
              </a:defRPr>
            </a:lvl1pPr>
          </a:lstStyle>
          <a:p>
            <a:r>
              <a:rPr lang="en-US"/>
              <a:t>© 2017 Teradata</a:t>
            </a:r>
          </a:p>
        </p:txBody>
      </p:sp>
      <p:sp>
        <p:nvSpPr>
          <p:cNvPr id="3" name="Footer Placeholder 2"/>
          <p:cNvSpPr>
            <a:spLocks noGrp="1"/>
          </p:cNvSpPr>
          <p:nvPr>
            <p:ph type="ftr" sz="quarter" idx="13"/>
          </p:nvPr>
        </p:nvSpPr>
        <p:spPr/>
        <p:txBody>
          <a:bodyPr/>
          <a:lstStyle>
            <a:lvl1pPr>
              <a:defRPr>
                <a:solidFill>
                  <a:srgbClr val="D8D8D8"/>
                </a:solidFill>
              </a:defRPr>
            </a:lvl1pPr>
          </a:lstStyle>
          <a:p>
            <a:endParaRPr lang="en-US"/>
          </a:p>
        </p:txBody>
      </p:sp>
    </p:spTree>
    <p:extLst>
      <p:ext uri="{BB962C8B-B14F-4D97-AF65-F5344CB8AC3E}">
        <p14:creationId xmlns:p14="http://schemas.microsoft.com/office/powerpoint/2010/main" val="3471065318"/>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gue dots">
    <p:bg>
      <p:bgPr>
        <a:solidFill>
          <a:schemeClr val="accent1"/>
        </a:solidFill>
        <a:effectLst/>
      </p:bgPr>
    </p:bg>
    <p:spTree>
      <p:nvGrpSpPr>
        <p:cNvPr id="1" name=""/>
        <p:cNvGrpSpPr/>
        <p:nvPr/>
      </p:nvGrpSpPr>
      <p:grpSpPr>
        <a:xfrm>
          <a:off x="0" y="0"/>
          <a:ext cx="0" cy="0"/>
          <a:chOff x="0" y="0"/>
          <a:chExt cx="0" cy="0"/>
        </a:xfrm>
      </p:grpSpPr>
      <p:sp>
        <p:nvSpPr>
          <p:cNvPr id="8" name="TextBox 7"/>
          <p:cNvSpPr txBox="1"/>
          <p:nvPr userDrawn="1"/>
        </p:nvSpPr>
        <p:spPr>
          <a:xfrm>
            <a:off x="153247" y="4917186"/>
            <a:ext cx="133221" cy="130805"/>
          </a:xfrm>
          <a:prstGeom prst="rect">
            <a:avLst/>
          </a:prstGeom>
          <a:noFill/>
        </p:spPr>
        <p:txBody>
          <a:bodyPr wrap="none" lIns="0" tIns="0" rIns="0" bIns="0" rtlCol="0">
            <a:spAutoFit/>
          </a:bodyPr>
          <a:lstStyle/>
          <a:p>
            <a:pPr algn="r"/>
            <a:fld id="{0C8E8817-043E-4BA1-A90E-6FB9FA409362}" type="slidenum">
              <a:rPr lang="en-US" sz="850" smtClean="0">
                <a:solidFill>
                  <a:schemeClr val="bg2"/>
                </a:solidFill>
              </a:rPr>
              <a:pPr algn="r"/>
              <a:t>‹#›</a:t>
            </a:fld>
            <a:endParaRPr lang="en-US" sz="850">
              <a:solidFill>
                <a:schemeClr val="bg2"/>
              </a:solidFill>
            </a:endParaRPr>
          </a:p>
        </p:txBody>
      </p:sp>
      <p:sp>
        <p:nvSpPr>
          <p:cNvPr id="2" name="Date Placeholder 1"/>
          <p:cNvSpPr>
            <a:spLocks noGrp="1"/>
          </p:cNvSpPr>
          <p:nvPr>
            <p:ph type="dt" sz="half" idx="12"/>
          </p:nvPr>
        </p:nvSpPr>
        <p:spPr/>
        <p:txBody>
          <a:bodyPr/>
          <a:lstStyle>
            <a:lvl1pPr>
              <a:defRPr>
                <a:solidFill>
                  <a:schemeClr val="bg2"/>
                </a:solidFill>
              </a:defRPr>
            </a:lvl1pPr>
          </a:lstStyle>
          <a:p>
            <a:r>
              <a:rPr lang="en-US"/>
              <a:t>© 2017 Teradata</a:t>
            </a:r>
          </a:p>
        </p:txBody>
      </p:sp>
      <p:sp>
        <p:nvSpPr>
          <p:cNvPr id="3" name="Footer Placeholder 2"/>
          <p:cNvSpPr>
            <a:spLocks noGrp="1"/>
          </p:cNvSpPr>
          <p:nvPr>
            <p:ph type="ftr" sz="quarter" idx="13"/>
          </p:nvPr>
        </p:nvSpPr>
        <p:spPr/>
        <p:txBody>
          <a:bodyPr/>
          <a:lstStyle>
            <a:lvl1pPr>
              <a:defRPr>
                <a:solidFill>
                  <a:srgbClr val="D8D8D8"/>
                </a:solidFill>
              </a:defRPr>
            </a:lvl1pPr>
          </a:lstStyle>
          <a:p>
            <a:endParaRPr lang="en-US"/>
          </a:p>
        </p:txBody>
      </p:sp>
      <p:grpSp>
        <p:nvGrpSpPr>
          <p:cNvPr id="342" name="Group 341"/>
          <p:cNvGrpSpPr/>
          <p:nvPr userDrawn="1"/>
        </p:nvGrpSpPr>
        <p:grpSpPr>
          <a:xfrm>
            <a:off x="244475" y="416663"/>
            <a:ext cx="8655050" cy="4310175"/>
            <a:chOff x="244475" y="413658"/>
            <a:chExt cx="8655050" cy="4310175"/>
          </a:xfrm>
        </p:grpSpPr>
        <p:grpSp>
          <p:nvGrpSpPr>
            <p:cNvPr id="317" name="Group 316"/>
            <p:cNvGrpSpPr/>
            <p:nvPr userDrawn="1"/>
          </p:nvGrpSpPr>
          <p:grpSpPr>
            <a:xfrm>
              <a:off x="244475" y="413658"/>
              <a:ext cx="8655050" cy="88900"/>
              <a:chOff x="244475" y="413658"/>
              <a:chExt cx="8655050" cy="88900"/>
            </a:xfrm>
          </p:grpSpPr>
          <p:sp>
            <p:nvSpPr>
              <p:cNvPr id="9" name="Oval 93"/>
              <p:cNvSpPr>
                <a:spLocks noChangeArrowheads="1"/>
              </p:cNvSpPr>
              <p:nvPr/>
            </p:nvSpPr>
            <p:spPr bwMode="auto">
              <a:xfrm>
                <a:off x="2444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Oval 94"/>
              <p:cNvSpPr>
                <a:spLocks noChangeArrowheads="1"/>
              </p:cNvSpPr>
              <p:nvPr/>
            </p:nvSpPr>
            <p:spPr bwMode="auto">
              <a:xfrm>
                <a:off x="6334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Oval 95"/>
              <p:cNvSpPr>
                <a:spLocks noChangeArrowheads="1"/>
              </p:cNvSpPr>
              <p:nvPr/>
            </p:nvSpPr>
            <p:spPr bwMode="auto">
              <a:xfrm>
                <a:off x="102393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Oval 96"/>
              <p:cNvSpPr>
                <a:spLocks noChangeArrowheads="1"/>
              </p:cNvSpPr>
              <p:nvPr/>
            </p:nvSpPr>
            <p:spPr bwMode="auto">
              <a:xfrm>
                <a:off x="14128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Oval 97"/>
              <p:cNvSpPr>
                <a:spLocks noChangeArrowheads="1"/>
              </p:cNvSpPr>
              <p:nvPr/>
            </p:nvSpPr>
            <p:spPr bwMode="auto">
              <a:xfrm>
                <a:off x="1801813"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Oval 98"/>
              <p:cNvSpPr>
                <a:spLocks noChangeArrowheads="1"/>
              </p:cNvSpPr>
              <p:nvPr/>
            </p:nvSpPr>
            <p:spPr bwMode="auto">
              <a:xfrm>
                <a:off x="219233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Oval 99"/>
              <p:cNvSpPr>
                <a:spLocks noChangeArrowheads="1"/>
              </p:cNvSpPr>
              <p:nvPr/>
            </p:nvSpPr>
            <p:spPr bwMode="auto">
              <a:xfrm>
                <a:off x="25812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Oval 100"/>
              <p:cNvSpPr>
                <a:spLocks noChangeArrowheads="1"/>
              </p:cNvSpPr>
              <p:nvPr/>
            </p:nvSpPr>
            <p:spPr bwMode="auto">
              <a:xfrm>
                <a:off x="29702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Oval 101"/>
              <p:cNvSpPr>
                <a:spLocks noChangeArrowheads="1"/>
              </p:cNvSpPr>
              <p:nvPr/>
            </p:nvSpPr>
            <p:spPr bwMode="auto">
              <a:xfrm>
                <a:off x="33591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Oval 102"/>
              <p:cNvSpPr>
                <a:spLocks noChangeArrowheads="1"/>
              </p:cNvSpPr>
              <p:nvPr/>
            </p:nvSpPr>
            <p:spPr bwMode="auto">
              <a:xfrm>
                <a:off x="3748088"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Oval 103"/>
              <p:cNvSpPr>
                <a:spLocks noChangeArrowheads="1"/>
              </p:cNvSpPr>
              <p:nvPr/>
            </p:nvSpPr>
            <p:spPr bwMode="auto">
              <a:xfrm>
                <a:off x="41386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Oval 104"/>
              <p:cNvSpPr>
                <a:spLocks noChangeArrowheads="1"/>
              </p:cNvSpPr>
              <p:nvPr/>
            </p:nvSpPr>
            <p:spPr bwMode="auto">
              <a:xfrm>
                <a:off x="45275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Oval 105"/>
              <p:cNvSpPr>
                <a:spLocks noChangeArrowheads="1"/>
              </p:cNvSpPr>
              <p:nvPr/>
            </p:nvSpPr>
            <p:spPr bwMode="auto">
              <a:xfrm>
                <a:off x="49180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Oval 106"/>
              <p:cNvSpPr>
                <a:spLocks noChangeArrowheads="1"/>
              </p:cNvSpPr>
              <p:nvPr/>
            </p:nvSpPr>
            <p:spPr bwMode="auto">
              <a:xfrm>
                <a:off x="53070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Oval 107"/>
              <p:cNvSpPr>
                <a:spLocks noChangeArrowheads="1"/>
              </p:cNvSpPr>
              <p:nvPr/>
            </p:nvSpPr>
            <p:spPr bwMode="auto">
              <a:xfrm>
                <a:off x="56959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Oval 108"/>
              <p:cNvSpPr>
                <a:spLocks noChangeArrowheads="1"/>
              </p:cNvSpPr>
              <p:nvPr/>
            </p:nvSpPr>
            <p:spPr bwMode="auto">
              <a:xfrm>
                <a:off x="608488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Oval 109"/>
              <p:cNvSpPr>
                <a:spLocks noChangeArrowheads="1"/>
              </p:cNvSpPr>
              <p:nvPr/>
            </p:nvSpPr>
            <p:spPr bwMode="auto">
              <a:xfrm>
                <a:off x="647382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Oval 110"/>
              <p:cNvSpPr>
                <a:spLocks noChangeArrowheads="1"/>
              </p:cNvSpPr>
              <p:nvPr/>
            </p:nvSpPr>
            <p:spPr bwMode="auto">
              <a:xfrm>
                <a:off x="6862763"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Oval 111"/>
              <p:cNvSpPr>
                <a:spLocks noChangeArrowheads="1"/>
              </p:cNvSpPr>
              <p:nvPr/>
            </p:nvSpPr>
            <p:spPr bwMode="auto">
              <a:xfrm>
                <a:off x="725328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Oval 112"/>
              <p:cNvSpPr>
                <a:spLocks noChangeArrowheads="1"/>
              </p:cNvSpPr>
              <p:nvPr/>
            </p:nvSpPr>
            <p:spPr bwMode="auto">
              <a:xfrm>
                <a:off x="764222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Oval 113"/>
              <p:cNvSpPr>
                <a:spLocks noChangeArrowheads="1"/>
              </p:cNvSpPr>
              <p:nvPr/>
            </p:nvSpPr>
            <p:spPr bwMode="auto">
              <a:xfrm>
                <a:off x="80327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Oval 114"/>
              <p:cNvSpPr>
                <a:spLocks noChangeArrowheads="1"/>
              </p:cNvSpPr>
              <p:nvPr/>
            </p:nvSpPr>
            <p:spPr bwMode="auto">
              <a:xfrm>
                <a:off x="842168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Oval 115"/>
              <p:cNvSpPr>
                <a:spLocks noChangeArrowheads="1"/>
              </p:cNvSpPr>
              <p:nvPr/>
            </p:nvSpPr>
            <p:spPr bwMode="auto">
              <a:xfrm>
                <a:off x="8810625"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6" name="Group 315"/>
            <p:cNvGrpSpPr/>
            <p:nvPr userDrawn="1"/>
          </p:nvGrpSpPr>
          <p:grpSpPr>
            <a:xfrm>
              <a:off x="244475" y="798565"/>
              <a:ext cx="8655050" cy="88900"/>
              <a:chOff x="244475" y="799421"/>
              <a:chExt cx="8655050" cy="88900"/>
            </a:xfrm>
          </p:grpSpPr>
          <p:sp>
            <p:nvSpPr>
              <p:cNvPr id="32" name="Oval 122"/>
              <p:cNvSpPr>
                <a:spLocks noChangeArrowheads="1"/>
              </p:cNvSpPr>
              <p:nvPr/>
            </p:nvSpPr>
            <p:spPr bwMode="auto">
              <a:xfrm>
                <a:off x="2444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Oval 123"/>
              <p:cNvSpPr>
                <a:spLocks noChangeArrowheads="1"/>
              </p:cNvSpPr>
              <p:nvPr/>
            </p:nvSpPr>
            <p:spPr bwMode="auto">
              <a:xfrm>
                <a:off x="6334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Oval 124"/>
              <p:cNvSpPr>
                <a:spLocks noChangeArrowheads="1"/>
              </p:cNvSpPr>
              <p:nvPr/>
            </p:nvSpPr>
            <p:spPr bwMode="auto">
              <a:xfrm>
                <a:off x="102393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Oval 125"/>
              <p:cNvSpPr>
                <a:spLocks noChangeArrowheads="1"/>
              </p:cNvSpPr>
              <p:nvPr/>
            </p:nvSpPr>
            <p:spPr bwMode="auto">
              <a:xfrm>
                <a:off x="14128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Oval 126"/>
              <p:cNvSpPr>
                <a:spLocks noChangeArrowheads="1"/>
              </p:cNvSpPr>
              <p:nvPr/>
            </p:nvSpPr>
            <p:spPr bwMode="auto">
              <a:xfrm>
                <a:off x="1801813"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Oval 127"/>
              <p:cNvSpPr>
                <a:spLocks noChangeArrowheads="1"/>
              </p:cNvSpPr>
              <p:nvPr/>
            </p:nvSpPr>
            <p:spPr bwMode="auto">
              <a:xfrm>
                <a:off x="219233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Oval 128"/>
              <p:cNvSpPr>
                <a:spLocks noChangeArrowheads="1"/>
              </p:cNvSpPr>
              <p:nvPr/>
            </p:nvSpPr>
            <p:spPr bwMode="auto">
              <a:xfrm>
                <a:off x="25812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Oval 129"/>
              <p:cNvSpPr>
                <a:spLocks noChangeArrowheads="1"/>
              </p:cNvSpPr>
              <p:nvPr/>
            </p:nvSpPr>
            <p:spPr bwMode="auto">
              <a:xfrm>
                <a:off x="29702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Oval 130"/>
              <p:cNvSpPr>
                <a:spLocks noChangeArrowheads="1"/>
              </p:cNvSpPr>
              <p:nvPr/>
            </p:nvSpPr>
            <p:spPr bwMode="auto">
              <a:xfrm>
                <a:off x="33591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Oval 131"/>
              <p:cNvSpPr>
                <a:spLocks noChangeArrowheads="1"/>
              </p:cNvSpPr>
              <p:nvPr/>
            </p:nvSpPr>
            <p:spPr bwMode="auto">
              <a:xfrm>
                <a:off x="3748088"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Oval 132"/>
              <p:cNvSpPr>
                <a:spLocks noChangeArrowheads="1"/>
              </p:cNvSpPr>
              <p:nvPr/>
            </p:nvSpPr>
            <p:spPr bwMode="auto">
              <a:xfrm>
                <a:off x="41386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Oval 133"/>
              <p:cNvSpPr>
                <a:spLocks noChangeArrowheads="1"/>
              </p:cNvSpPr>
              <p:nvPr/>
            </p:nvSpPr>
            <p:spPr bwMode="auto">
              <a:xfrm>
                <a:off x="45275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Oval 134"/>
              <p:cNvSpPr>
                <a:spLocks noChangeArrowheads="1"/>
              </p:cNvSpPr>
              <p:nvPr/>
            </p:nvSpPr>
            <p:spPr bwMode="auto">
              <a:xfrm>
                <a:off x="49180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Oval 135"/>
              <p:cNvSpPr>
                <a:spLocks noChangeArrowheads="1"/>
              </p:cNvSpPr>
              <p:nvPr/>
            </p:nvSpPr>
            <p:spPr bwMode="auto">
              <a:xfrm>
                <a:off x="53070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Oval 136"/>
              <p:cNvSpPr>
                <a:spLocks noChangeArrowheads="1"/>
              </p:cNvSpPr>
              <p:nvPr/>
            </p:nvSpPr>
            <p:spPr bwMode="auto">
              <a:xfrm>
                <a:off x="56959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Oval 137"/>
              <p:cNvSpPr>
                <a:spLocks noChangeArrowheads="1"/>
              </p:cNvSpPr>
              <p:nvPr/>
            </p:nvSpPr>
            <p:spPr bwMode="auto">
              <a:xfrm>
                <a:off x="608488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Oval 138"/>
              <p:cNvSpPr>
                <a:spLocks noChangeArrowheads="1"/>
              </p:cNvSpPr>
              <p:nvPr/>
            </p:nvSpPr>
            <p:spPr bwMode="auto">
              <a:xfrm>
                <a:off x="647382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Oval 139"/>
              <p:cNvSpPr>
                <a:spLocks noChangeArrowheads="1"/>
              </p:cNvSpPr>
              <p:nvPr/>
            </p:nvSpPr>
            <p:spPr bwMode="auto">
              <a:xfrm>
                <a:off x="6862763"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Oval 140"/>
              <p:cNvSpPr>
                <a:spLocks noChangeArrowheads="1"/>
              </p:cNvSpPr>
              <p:nvPr/>
            </p:nvSpPr>
            <p:spPr bwMode="auto">
              <a:xfrm>
                <a:off x="725328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Oval 141"/>
              <p:cNvSpPr>
                <a:spLocks noChangeArrowheads="1"/>
              </p:cNvSpPr>
              <p:nvPr/>
            </p:nvSpPr>
            <p:spPr bwMode="auto">
              <a:xfrm>
                <a:off x="764222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Oval 142"/>
              <p:cNvSpPr>
                <a:spLocks noChangeArrowheads="1"/>
              </p:cNvSpPr>
              <p:nvPr/>
            </p:nvSpPr>
            <p:spPr bwMode="auto">
              <a:xfrm>
                <a:off x="80327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Oval 143"/>
              <p:cNvSpPr>
                <a:spLocks noChangeArrowheads="1"/>
              </p:cNvSpPr>
              <p:nvPr/>
            </p:nvSpPr>
            <p:spPr bwMode="auto">
              <a:xfrm>
                <a:off x="842168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Oval 144"/>
              <p:cNvSpPr>
                <a:spLocks noChangeArrowheads="1"/>
              </p:cNvSpPr>
              <p:nvPr/>
            </p:nvSpPr>
            <p:spPr bwMode="auto">
              <a:xfrm>
                <a:off x="8810625"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5" name="Group 314"/>
            <p:cNvGrpSpPr/>
            <p:nvPr userDrawn="1"/>
          </p:nvGrpSpPr>
          <p:grpSpPr>
            <a:xfrm>
              <a:off x="244475" y="1183472"/>
              <a:ext cx="8655050" cy="87313"/>
              <a:chOff x="244475" y="1188358"/>
              <a:chExt cx="8655050" cy="87313"/>
            </a:xfrm>
          </p:grpSpPr>
          <p:sp>
            <p:nvSpPr>
              <p:cNvPr id="55" name="Oval 151"/>
              <p:cNvSpPr>
                <a:spLocks noChangeArrowheads="1"/>
              </p:cNvSpPr>
              <p:nvPr/>
            </p:nvSpPr>
            <p:spPr bwMode="auto">
              <a:xfrm>
                <a:off x="2444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Oval 152"/>
              <p:cNvSpPr>
                <a:spLocks noChangeArrowheads="1"/>
              </p:cNvSpPr>
              <p:nvPr/>
            </p:nvSpPr>
            <p:spPr bwMode="auto">
              <a:xfrm>
                <a:off x="6334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Oval 153"/>
              <p:cNvSpPr>
                <a:spLocks noChangeArrowheads="1"/>
              </p:cNvSpPr>
              <p:nvPr/>
            </p:nvSpPr>
            <p:spPr bwMode="auto">
              <a:xfrm>
                <a:off x="102393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Oval 154"/>
              <p:cNvSpPr>
                <a:spLocks noChangeArrowheads="1"/>
              </p:cNvSpPr>
              <p:nvPr/>
            </p:nvSpPr>
            <p:spPr bwMode="auto">
              <a:xfrm>
                <a:off x="14128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Oval 155"/>
              <p:cNvSpPr>
                <a:spLocks noChangeArrowheads="1"/>
              </p:cNvSpPr>
              <p:nvPr/>
            </p:nvSpPr>
            <p:spPr bwMode="auto">
              <a:xfrm>
                <a:off x="1801813"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Oval 156"/>
              <p:cNvSpPr>
                <a:spLocks noChangeArrowheads="1"/>
              </p:cNvSpPr>
              <p:nvPr/>
            </p:nvSpPr>
            <p:spPr bwMode="auto">
              <a:xfrm>
                <a:off x="219233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Oval 157"/>
              <p:cNvSpPr>
                <a:spLocks noChangeArrowheads="1"/>
              </p:cNvSpPr>
              <p:nvPr/>
            </p:nvSpPr>
            <p:spPr bwMode="auto">
              <a:xfrm>
                <a:off x="25812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Oval 158"/>
              <p:cNvSpPr>
                <a:spLocks noChangeArrowheads="1"/>
              </p:cNvSpPr>
              <p:nvPr/>
            </p:nvSpPr>
            <p:spPr bwMode="auto">
              <a:xfrm>
                <a:off x="29702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Oval 159"/>
              <p:cNvSpPr>
                <a:spLocks noChangeArrowheads="1"/>
              </p:cNvSpPr>
              <p:nvPr/>
            </p:nvSpPr>
            <p:spPr bwMode="auto">
              <a:xfrm>
                <a:off x="33591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Oval 160"/>
              <p:cNvSpPr>
                <a:spLocks noChangeArrowheads="1"/>
              </p:cNvSpPr>
              <p:nvPr/>
            </p:nvSpPr>
            <p:spPr bwMode="auto">
              <a:xfrm>
                <a:off x="3748088"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Oval 161"/>
              <p:cNvSpPr>
                <a:spLocks noChangeArrowheads="1"/>
              </p:cNvSpPr>
              <p:nvPr/>
            </p:nvSpPr>
            <p:spPr bwMode="auto">
              <a:xfrm>
                <a:off x="41386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Oval 162"/>
              <p:cNvSpPr>
                <a:spLocks noChangeArrowheads="1"/>
              </p:cNvSpPr>
              <p:nvPr/>
            </p:nvSpPr>
            <p:spPr bwMode="auto">
              <a:xfrm>
                <a:off x="45275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Oval 163"/>
              <p:cNvSpPr>
                <a:spLocks noChangeArrowheads="1"/>
              </p:cNvSpPr>
              <p:nvPr/>
            </p:nvSpPr>
            <p:spPr bwMode="auto">
              <a:xfrm>
                <a:off x="49180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Oval 164"/>
              <p:cNvSpPr>
                <a:spLocks noChangeArrowheads="1"/>
              </p:cNvSpPr>
              <p:nvPr/>
            </p:nvSpPr>
            <p:spPr bwMode="auto">
              <a:xfrm>
                <a:off x="53070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Oval 165"/>
              <p:cNvSpPr>
                <a:spLocks noChangeArrowheads="1"/>
              </p:cNvSpPr>
              <p:nvPr/>
            </p:nvSpPr>
            <p:spPr bwMode="auto">
              <a:xfrm>
                <a:off x="56959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Oval 166"/>
              <p:cNvSpPr>
                <a:spLocks noChangeArrowheads="1"/>
              </p:cNvSpPr>
              <p:nvPr/>
            </p:nvSpPr>
            <p:spPr bwMode="auto">
              <a:xfrm>
                <a:off x="608488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Oval 167"/>
              <p:cNvSpPr>
                <a:spLocks noChangeArrowheads="1"/>
              </p:cNvSpPr>
              <p:nvPr/>
            </p:nvSpPr>
            <p:spPr bwMode="auto">
              <a:xfrm>
                <a:off x="647382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Oval 168"/>
              <p:cNvSpPr>
                <a:spLocks noChangeArrowheads="1"/>
              </p:cNvSpPr>
              <p:nvPr/>
            </p:nvSpPr>
            <p:spPr bwMode="auto">
              <a:xfrm>
                <a:off x="6862763"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Oval 169"/>
              <p:cNvSpPr>
                <a:spLocks noChangeArrowheads="1"/>
              </p:cNvSpPr>
              <p:nvPr/>
            </p:nvSpPr>
            <p:spPr bwMode="auto">
              <a:xfrm>
                <a:off x="725328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Oval 170"/>
              <p:cNvSpPr>
                <a:spLocks noChangeArrowheads="1"/>
              </p:cNvSpPr>
              <p:nvPr/>
            </p:nvSpPr>
            <p:spPr bwMode="auto">
              <a:xfrm>
                <a:off x="764222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Oval 171"/>
              <p:cNvSpPr>
                <a:spLocks noChangeArrowheads="1"/>
              </p:cNvSpPr>
              <p:nvPr/>
            </p:nvSpPr>
            <p:spPr bwMode="auto">
              <a:xfrm>
                <a:off x="80327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Oval 172"/>
              <p:cNvSpPr>
                <a:spLocks noChangeArrowheads="1"/>
              </p:cNvSpPr>
              <p:nvPr/>
            </p:nvSpPr>
            <p:spPr bwMode="auto">
              <a:xfrm>
                <a:off x="842168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Oval 173"/>
              <p:cNvSpPr>
                <a:spLocks noChangeArrowheads="1"/>
              </p:cNvSpPr>
              <p:nvPr/>
            </p:nvSpPr>
            <p:spPr bwMode="auto">
              <a:xfrm>
                <a:off x="8810625"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4" name="Group 313"/>
            <p:cNvGrpSpPr/>
            <p:nvPr userDrawn="1"/>
          </p:nvGrpSpPr>
          <p:grpSpPr>
            <a:xfrm>
              <a:off x="244475" y="1566792"/>
              <a:ext cx="8655050" cy="87313"/>
              <a:chOff x="244475" y="1574121"/>
              <a:chExt cx="8655050" cy="87313"/>
            </a:xfrm>
          </p:grpSpPr>
          <p:sp>
            <p:nvSpPr>
              <p:cNvPr id="78" name="Oval 180"/>
              <p:cNvSpPr>
                <a:spLocks noChangeArrowheads="1"/>
              </p:cNvSpPr>
              <p:nvPr/>
            </p:nvSpPr>
            <p:spPr bwMode="auto">
              <a:xfrm>
                <a:off x="2444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Oval 181"/>
              <p:cNvSpPr>
                <a:spLocks noChangeArrowheads="1"/>
              </p:cNvSpPr>
              <p:nvPr/>
            </p:nvSpPr>
            <p:spPr bwMode="auto">
              <a:xfrm>
                <a:off x="6334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Oval 182"/>
              <p:cNvSpPr>
                <a:spLocks noChangeArrowheads="1"/>
              </p:cNvSpPr>
              <p:nvPr/>
            </p:nvSpPr>
            <p:spPr bwMode="auto">
              <a:xfrm>
                <a:off x="102393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Oval 183"/>
              <p:cNvSpPr>
                <a:spLocks noChangeArrowheads="1"/>
              </p:cNvSpPr>
              <p:nvPr/>
            </p:nvSpPr>
            <p:spPr bwMode="auto">
              <a:xfrm>
                <a:off x="14128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Oval 184"/>
              <p:cNvSpPr>
                <a:spLocks noChangeArrowheads="1"/>
              </p:cNvSpPr>
              <p:nvPr/>
            </p:nvSpPr>
            <p:spPr bwMode="auto">
              <a:xfrm>
                <a:off x="1801813"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Oval 185"/>
              <p:cNvSpPr>
                <a:spLocks noChangeArrowheads="1"/>
              </p:cNvSpPr>
              <p:nvPr/>
            </p:nvSpPr>
            <p:spPr bwMode="auto">
              <a:xfrm>
                <a:off x="219233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Oval 186"/>
              <p:cNvSpPr>
                <a:spLocks noChangeArrowheads="1"/>
              </p:cNvSpPr>
              <p:nvPr/>
            </p:nvSpPr>
            <p:spPr bwMode="auto">
              <a:xfrm>
                <a:off x="25812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Oval 187"/>
              <p:cNvSpPr>
                <a:spLocks noChangeArrowheads="1"/>
              </p:cNvSpPr>
              <p:nvPr/>
            </p:nvSpPr>
            <p:spPr bwMode="auto">
              <a:xfrm>
                <a:off x="29702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Oval 188"/>
              <p:cNvSpPr>
                <a:spLocks noChangeArrowheads="1"/>
              </p:cNvSpPr>
              <p:nvPr/>
            </p:nvSpPr>
            <p:spPr bwMode="auto">
              <a:xfrm>
                <a:off x="33591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Oval 189"/>
              <p:cNvSpPr>
                <a:spLocks noChangeArrowheads="1"/>
              </p:cNvSpPr>
              <p:nvPr/>
            </p:nvSpPr>
            <p:spPr bwMode="auto">
              <a:xfrm>
                <a:off x="3748088"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Oval 190"/>
              <p:cNvSpPr>
                <a:spLocks noChangeArrowheads="1"/>
              </p:cNvSpPr>
              <p:nvPr/>
            </p:nvSpPr>
            <p:spPr bwMode="auto">
              <a:xfrm>
                <a:off x="41386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Oval 191"/>
              <p:cNvSpPr>
                <a:spLocks noChangeArrowheads="1"/>
              </p:cNvSpPr>
              <p:nvPr/>
            </p:nvSpPr>
            <p:spPr bwMode="auto">
              <a:xfrm>
                <a:off x="45275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Oval 192"/>
              <p:cNvSpPr>
                <a:spLocks noChangeArrowheads="1"/>
              </p:cNvSpPr>
              <p:nvPr/>
            </p:nvSpPr>
            <p:spPr bwMode="auto">
              <a:xfrm>
                <a:off x="49180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Oval 193"/>
              <p:cNvSpPr>
                <a:spLocks noChangeArrowheads="1"/>
              </p:cNvSpPr>
              <p:nvPr/>
            </p:nvSpPr>
            <p:spPr bwMode="auto">
              <a:xfrm>
                <a:off x="53070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Oval 194"/>
              <p:cNvSpPr>
                <a:spLocks noChangeArrowheads="1"/>
              </p:cNvSpPr>
              <p:nvPr/>
            </p:nvSpPr>
            <p:spPr bwMode="auto">
              <a:xfrm>
                <a:off x="56959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Oval 195"/>
              <p:cNvSpPr>
                <a:spLocks noChangeArrowheads="1"/>
              </p:cNvSpPr>
              <p:nvPr/>
            </p:nvSpPr>
            <p:spPr bwMode="auto">
              <a:xfrm>
                <a:off x="608488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Oval 196"/>
              <p:cNvSpPr>
                <a:spLocks noChangeArrowheads="1"/>
              </p:cNvSpPr>
              <p:nvPr/>
            </p:nvSpPr>
            <p:spPr bwMode="auto">
              <a:xfrm>
                <a:off x="647382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Oval 197"/>
              <p:cNvSpPr>
                <a:spLocks noChangeArrowheads="1"/>
              </p:cNvSpPr>
              <p:nvPr/>
            </p:nvSpPr>
            <p:spPr bwMode="auto">
              <a:xfrm>
                <a:off x="6862763"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Oval 198"/>
              <p:cNvSpPr>
                <a:spLocks noChangeArrowheads="1"/>
              </p:cNvSpPr>
              <p:nvPr/>
            </p:nvSpPr>
            <p:spPr bwMode="auto">
              <a:xfrm>
                <a:off x="725328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199"/>
              <p:cNvSpPr>
                <a:spLocks noChangeArrowheads="1"/>
              </p:cNvSpPr>
              <p:nvPr/>
            </p:nvSpPr>
            <p:spPr bwMode="auto">
              <a:xfrm>
                <a:off x="764222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200"/>
              <p:cNvSpPr>
                <a:spLocks noChangeArrowheads="1"/>
              </p:cNvSpPr>
              <p:nvPr/>
            </p:nvSpPr>
            <p:spPr bwMode="auto">
              <a:xfrm>
                <a:off x="80327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201"/>
              <p:cNvSpPr>
                <a:spLocks noChangeArrowheads="1"/>
              </p:cNvSpPr>
              <p:nvPr/>
            </p:nvSpPr>
            <p:spPr bwMode="auto">
              <a:xfrm>
                <a:off x="842168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202"/>
              <p:cNvSpPr>
                <a:spLocks noChangeArrowheads="1"/>
              </p:cNvSpPr>
              <p:nvPr/>
            </p:nvSpPr>
            <p:spPr bwMode="auto">
              <a:xfrm>
                <a:off x="8810625"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3" name="Group 312"/>
            <p:cNvGrpSpPr/>
            <p:nvPr userDrawn="1"/>
          </p:nvGrpSpPr>
          <p:grpSpPr>
            <a:xfrm>
              <a:off x="244475" y="1950112"/>
              <a:ext cx="8655050" cy="87312"/>
              <a:chOff x="244475" y="1959883"/>
              <a:chExt cx="8655050" cy="87312"/>
            </a:xfrm>
          </p:grpSpPr>
          <p:sp>
            <p:nvSpPr>
              <p:cNvPr id="101" name="Oval 210"/>
              <p:cNvSpPr>
                <a:spLocks noChangeArrowheads="1"/>
              </p:cNvSpPr>
              <p:nvPr/>
            </p:nvSpPr>
            <p:spPr bwMode="auto">
              <a:xfrm>
                <a:off x="2444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211"/>
              <p:cNvSpPr>
                <a:spLocks noChangeArrowheads="1"/>
              </p:cNvSpPr>
              <p:nvPr/>
            </p:nvSpPr>
            <p:spPr bwMode="auto">
              <a:xfrm>
                <a:off x="6334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Oval 212"/>
              <p:cNvSpPr>
                <a:spLocks noChangeArrowheads="1"/>
              </p:cNvSpPr>
              <p:nvPr/>
            </p:nvSpPr>
            <p:spPr bwMode="auto">
              <a:xfrm>
                <a:off x="102393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Oval 213"/>
              <p:cNvSpPr>
                <a:spLocks noChangeArrowheads="1"/>
              </p:cNvSpPr>
              <p:nvPr/>
            </p:nvSpPr>
            <p:spPr bwMode="auto">
              <a:xfrm>
                <a:off x="14128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Oval 214"/>
              <p:cNvSpPr>
                <a:spLocks noChangeArrowheads="1"/>
              </p:cNvSpPr>
              <p:nvPr/>
            </p:nvSpPr>
            <p:spPr bwMode="auto">
              <a:xfrm>
                <a:off x="1801813"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Oval 215"/>
              <p:cNvSpPr>
                <a:spLocks noChangeArrowheads="1"/>
              </p:cNvSpPr>
              <p:nvPr/>
            </p:nvSpPr>
            <p:spPr bwMode="auto">
              <a:xfrm>
                <a:off x="219233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Oval 216"/>
              <p:cNvSpPr>
                <a:spLocks noChangeArrowheads="1"/>
              </p:cNvSpPr>
              <p:nvPr/>
            </p:nvSpPr>
            <p:spPr bwMode="auto">
              <a:xfrm>
                <a:off x="25812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Oval 217"/>
              <p:cNvSpPr>
                <a:spLocks noChangeArrowheads="1"/>
              </p:cNvSpPr>
              <p:nvPr/>
            </p:nvSpPr>
            <p:spPr bwMode="auto">
              <a:xfrm>
                <a:off x="29702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Oval 218"/>
              <p:cNvSpPr>
                <a:spLocks noChangeArrowheads="1"/>
              </p:cNvSpPr>
              <p:nvPr/>
            </p:nvSpPr>
            <p:spPr bwMode="auto">
              <a:xfrm>
                <a:off x="33591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Oval 219"/>
              <p:cNvSpPr>
                <a:spLocks noChangeArrowheads="1"/>
              </p:cNvSpPr>
              <p:nvPr/>
            </p:nvSpPr>
            <p:spPr bwMode="auto">
              <a:xfrm>
                <a:off x="3748088"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Oval 220"/>
              <p:cNvSpPr>
                <a:spLocks noChangeArrowheads="1"/>
              </p:cNvSpPr>
              <p:nvPr/>
            </p:nvSpPr>
            <p:spPr bwMode="auto">
              <a:xfrm>
                <a:off x="41386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Oval 221"/>
              <p:cNvSpPr>
                <a:spLocks noChangeArrowheads="1"/>
              </p:cNvSpPr>
              <p:nvPr/>
            </p:nvSpPr>
            <p:spPr bwMode="auto">
              <a:xfrm>
                <a:off x="45275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Oval 222"/>
              <p:cNvSpPr>
                <a:spLocks noChangeArrowheads="1"/>
              </p:cNvSpPr>
              <p:nvPr/>
            </p:nvSpPr>
            <p:spPr bwMode="auto">
              <a:xfrm>
                <a:off x="49180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Oval 223"/>
              <p:cNvSpPr>
                <a:spLocks noChangeArrowheads="1"/>
              </p:cNvSpPr>
              <p:nvPr/>
            </p:nvSpPr>
            <p:spPr bwMode="auto">
              <a:xfrm>
                <a:off x="53070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Oval 224"/>
              <p:cNvSpPr>
                <a:spLocks noChangeArrowheads="1"/>
              </p:cNvSpPr>
              <p:nvPr/>
            </p:nvSpPr>
            <p:spPr bwMode="auto">
              <a:xfrm>
                <a:off x="56959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Oval 225"/>
              <p:cNvSpPr>
                <a:spLocks noChangeArrowheads="1"/>
              </p:cNvSpPr>
              <p:nvPr/>
            </p:nvSpPr>
            <p:spPr bwMode="auto">
              <a:xfrm>
                <a:off x="608488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Oval 226"/>
              <p:cNvSpPr>
                <a:spLocks noChangeArrowheads="1"/>
              </p:cNvSpPr>
              <p:nvPr/>
            </p:nvSpPr>
            <p:spPr bwMode="auto">
              <a:xfrm>
                <a:off x="647382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Oval 227"/>
              <p:cNvSpPr>
                <a:spLocks noChangeArrowheads="1"/>
              </p:cNvSpPr>
              <p:nvPr/>
            </p:nvSpPr>
            <p:spPr bwMode="auto">
              <a:xfrm>
                <a:off x="6862763"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Oval 228"/>
              <p:cNvSpPr>
                <a:spLocks noChangeArrowheads="1"/>
              </p:cNvSpPr>
              <p:nvPr/>
            </p:nvSpPr>
            <p:spPr bwMode="auto">
              <a:xfrm>
                <a:off x="725328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Oval 229"/>
              <p:cNvSpPr>
                <a:spLocks noChangeArrowheads="1"/>
              </p:cNvSpPr>
              <p:nvPr/>
            </p:nvSpPr>
            <p:spPr bwMode="auto">
              <a:xfrm>
                <a:off x="764222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Oval 230"/>
              <p:cNvSpPr>
                <a:spLocks noChangeArrowheads="1"/>
              </p:cNvSpPr>
              <p:nvPr/>
            </p:nvSpPr>
            <p:spPr bwMode="auto">
              <a:xfrm>
                <a:off x="80327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Oval 231"/>
              <p:cNvSpPr>
                <a:spLocks noChangeArrowheads="1"/>
              </p:cNvSpPr>
              <p:nvPr/>
            </p:nvSpPr>
            <p:spPr bwMode="auto">
              <a:xfrm>
                <a:off x="842168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32"/>
              <p:cNvSpPr>
                <a:spLocks noChangeArrowheads="1"/>
              </p:cNvSpPr>
              <p:nvPr/>
            </p:nvSpPr>
            <p:spPr bwMode="auto">
              <a:xfrm>
                <a:off x="8810625"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2" name="Group 311"/>
            <p:cNvGrpSpPr/>
            <p:nvPr userDrawn="1"/>
          </p:nvGrpSpPr>
          <p:grpSpPr>
            <a:xfrm>
              <a:off x="244475" y="2333431"/>
              <a:ext cx="8655050" cy="87312"/>
              <a:chOff x="244475" y="2347233"/>
              <a:chExt cx="8655050" cy="87312"/>
            </a:xfrm>
          </p:grpSpPr>
          <p:sp>
            <p:nvSpPr>
              <p:cNvPr id="124" name="Oval 239"/>
              <p:cNvSpPr>
                <a:spLocks noChangeArrowheads="1"/>
              </p:cNvSpPr>
              <p:nvPr/>
            </p:nvSpPr>
            <p:spPr bwMode="auto">
              <a:xfrm>
                <a:off x="2444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Oval 240"/>
              <p:cNvSpPr>
                <a:spLocks noChangeArrowheads="1"/>
              </p:cNvSpPr>
              <p:nvPr/>
            </p:nvSpPr>
            <p:spPr bwMode="auto">
              <a:xfrm>
                <a:off x="6334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Oval 241"/>
              <p:cNvSpPr>
                <a:spLocks noChangeArrowheads="1"/>
              </p:cNvSpPr>
              <p:nvPr/>
            </p:nvSpPr>
            <p:spPr bwMode="auto">
              <a:xfrm>
                <a:off x="102393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Oval 242"/>
              <p:cNvSpPr>
                <a:spLocks noChangeArrowheads="1"/>
              </p:cNvSpPr>
              <p:nvPr/>
            </p:nvSpPr>
            <p:spPr bwMode="auto">
              <a:xfrm>
                <a:off x="14128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43"/>
              <p:cNvSpPr>
                <a:spLocks noChangeArrowheads="1"/>
              </p:cNvSpPr>
              <p:nvPr/>
            </p:nvSpPr>
            <p:spPr bwMode="auto">
              <a:xfrm>
                <a:off x="1801813"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244"/>
              <p:cNvSpPr>
                <a:spLocks noChangeArrowheads="1"/>
              </p:cNvSpPr>
              <p:nvPr/>
            </p:nvSpPr>
            <p:spPr bwMode="auto">
              <a:xfrm>
                <a:off x="219233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Oval 245"/>
              <p:cNvSpPr>
                <a:spLocks noChangeArrowheads="1"/>
              </p:cNvSpPr>
              <p:nvPr/>
            </p:nvSpPr>
            <p:spPr bwMode="auto">
              <a:xfrm>
                <a:off x="25812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Oval 246"/>
              <p:cNvSpPr>
                <a:spLocks noChangeArrowheads="1"/>
              </p:cNvSpPr>
              <p:nvPr/>
            </p:nvSpPr>
            <p:spPr bwMode="auto">
              <a:xfrm>
                <a:off x="29702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Oval 247"/>
              <p:cNvSpPr>
                <a:spLocks noChangeArrowheads="1"/>
              </p:cNvSpPr>
              <p:nvPr/>
            </p:nvSpPr>
            <p:spPr bwMode="auto">
              <a:xfrm>
                <a:off x="33591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Oval 248"/>
              <p:cNvSpPr>
                <a:spLocks noChangeArrowheads="1"/>
              </p:cNvSpPr>
              <p:nvPr/>
            </p:nvSpPr>
            <p:spPr bwMode="auto">
              <a:xfrm>
                <a:off x="3748088"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Oval 249"/>
              <p:cNvSpPr>
                <a:spLocks noChangeArrowheads="1"/>
              </p:cNvSpPr>
              <p:nvPr/>
            </p:nvSpPr>
            <p:spPr bwMode="auto">
              <a:xfrm>
                <a:off x="41386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Oval 250"/>
              <p:cNvSpPr>
                <a:spLocks noChangeArrowheads="1"/>
              </p:cNvSpPr>
              <p:nvPr/>
            </p:nvSpPr>
            <p:spPr bwMode="auto">
              <a:xfrm>
                <a:off x="45275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Oval 251"/>
              <p:cNvSpPr>
                <a:spLocks noChangeArrowheads="1"/>
              </p:cNvSpPr>
              <p:nvPr/>
            </p:nvSpPr>
            <p:spPr bwMode="auto">
              <a:xfrm>
                <a:off x="49180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Oval 252"/>
              <p:cNvSpPr>
                <a:spLocks noChangeArrowheads="1"/>
              </p:cNvSpPr>
              <p:nvPr/>
            </p:nvSpPr>
            <p:spPr bwMode="auto">
              <a:xfrm>
                <a:off x="53070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Oval 253"/>
              <p:cNvSpPr>
                <a:spLocks noChangeArrowheads="1"/>
              </p:cNvSpPr>
              <p:nvPr/>
            </p:nvSpPr>
            <p:spPr bwMode="auto">
              <a:xfrm>
                <a:off x="56959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Oval 254"/>
              <p:cNvSpPr>
                <a:spLocks noChangeArrowheads="1"/>
              </p:cNvSpPr>
              <p:nvPr/>
            </p:nvSpPr>
            <p:spPr bwMode="auto">
              <a:xfrm>
                <a:off x="608488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Oval 255"/>
              <p:cNvSpPr>
                <a:spLocks noChangeArrowheads="1"/>
              </p:cNvSpPr>
              <p:nvPr/>
            </p:nvSpPr>
            <p:spPr bwMode="auto">
              <a:xfrm>
                <a:off x="647382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Oval 256"/>
              <p:cNvSpPr>
                <a:spLocks noChangeArrowheads="1"/>
              </p:cNvSpPr>
              <p:nvPr/>
            </p:nvSpPr>
            <p:spPr bwMode="auto">
              <a:xfrm>
                <a:off x="6862763"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Oval 257"/>
              <p:cNvSpPr>
                <a:spLocks noChangeArrowheads="1"/>
              </p:cNvSpPr>
              <p:nvPr/>
            </p:nvSpPr>
            <p:spPr bwMode="auto">
              <a:xfrm>
                <a:off x="725328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Oval 258"/>
              <p:cNvSpPr>
                <a:spLocks noChangeArrowheads="1"/>
              </p:cNvSpPr>
              <p:nvPr/>
            </p:nvSpPr>
            <p:spPr bwMode="auto">
              <a:xfrm>
                <a:off x="764222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Oval 259"/>
              <p:cNvSpPr>
                <a:spLocks noChangeArrowheads="1"/>
              </p:cNvSpPr>
              <p:nvPr/>
            </p:nvSpPr>
            <p:spPr bwMode="auto">
              <a:xfrm>
                <a:off x="80327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Oval 260"/>
              <p:cNvSpPr>
                <a:spLocks noChangeArrowheads="1"/>
              </p:cNvSpPr>
              <p:nvPr/>
            </p:nvSpPr>
            <p:spPr bwMode="auto">
              <a:xfrm>
                <a:off x="842168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Oval 261"/>
              <p:cNvSpPr>
                <a:spLocks noChangeArrowheads="1"/>
              </p:cNvSpPr>
              <p:nvPr/>
            </p:nvSpPr>
            <p:spPr bwMode="auto">
              <a:xfrm>
                <a:off x="8810625"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1" name="Group 310"/>
            <p:cNvGrpSpPr/>
            <p:nvPr userDrawn="1"/>
          </p:nvGrpSpPr>
          <p:grpSpPr>
            <a:xfrm>
              <a:off x="244475" y="2716750"/>
              <a:ext cx="8655050" cy="88900"/>
              <a:chOff x="244475" y="2732996"/>
              <a:chExt cx="8655050" cy="88900"/>
            </a:xfrm>
          </p:grpSpPr>
          <p:sp>
            <p:nvSpPr>
              <p:cNvPr id="147" name="Oval 268"/>
              <p:cNvSpPr>
                <a:spLocks noChangeArrowheads="1"/>
              </p:cNvSpPr>
              <p:nvPr/>
            </p:nvSpPr>
            <p:spPr bwMode="auto">
              <a:xfrm>
                <a:off x="2444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Oval 269"/>
              <p:cNvSpPr>
                <a:spLocks noChangeArrowheads="1"/>
              </p:cNvSpPr>
              <p:nvPr/>
            </p:nvSpPr>
            <p:spPr bwMode="auto">
              <a:xfrm>
                <a:off x="65246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Oval 270"/>
              <p:cNvSpPr>
                <a:spLocks noChangeArrowheads="1"/>
              </p:cNvSpPr>
              <p:nvPr/>
            </p:nvSpPr>
            <p:spPr bwMode="auto">
              <a:xfrm>
                <a:off x="102393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Oval 271"/>
              <p:cNvSpPr>
                <a:spLocks noChangeArrowheads="1"/>
              </p:cNvSpPr>
              <p:nvPr/>
            </p:nvSpPr>
            <p:spPr bwMode="auto">
              <a:xfrm>
                <a:off x="14128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Oval 272"/>
              <p:cNvSpPr>
                <a:spLocks noChangeArrowheads="1"/>
              </p:cNvSpPr>
              <p:nvPr/>
            </p:nvSpPr>
            <p:spPr bwMode="auto">
              <a:xfrm>
                <a:off x="1801813"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Oval 273"/>
              <p:cNvSpPr>
                <a:spLocks noChangeArrowheads="1"/>
              </p:cNvSpPr>
              <p:nvPr/>
            </p:nvSpPr>
            <p:spPr bwMode="auto">
              <a:xfrm>
                <a:off x="219233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Oval 274"/>
              <p:cNvSpPr>
                <a:spLocks noChangeArrowheads="1"/>
              </p:cNvSpPr>
              <p:nvPr/>
            </p:nvSpPr>
            <p:spPr bwMode="auto">
              <a:xfrm>
                <a:off x="25812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Oval 275"/>
              <p:cNvSpPr>
                <a:spLocks noChangeArrowheads="1"/>
              </p:cNvSpPr>
              <p:nvPr/>
            </p:nvSpPr>
            <p:spPr bwMode="auto">
              <a:xfrm>
                <a:off x="297021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Oval 276"/>
              <p:cNvSpPr>
                <a:spLocks noChangeArrowheads="1"/>
              </p:cNvSpPr>
              <p:nvPr/>
            </p:nvSpPr>
            <p:spPr bwMode="auto">
              <a:xfrm>
                <a:off x="33591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Oval 277"/>
              <p:cNvSpPr>
                <a:spLocks noChangeArrowheads="1"/>
              </p:cNvSpPr>
              <p:nvPr/>
            </p:nvSpPr>
            <p:spPr bwMode="auto">
              <a:xfrm>
                <a:off x="3748088"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Oval 278"/>
              <p:cNvSpPr>
                <a:spLocks noChangeArrowheads="1"/>
              </p:cNvSpPr>
              <p:nvPr/>
            </p:nvSpPr>
            <p:spPr bwMode="auto">
              <a:xfrm>
                <a:off x="413861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Oval 279"/>
              <p:cNvSpPr>
                <a:spLocks noChangeArrowheads="1"/>
              </p:cNvSpPr>
              <p:nvPr/>
            </p:nvSpPr>
            <p:spPr bwMode="auto">
              <a:xfrm>
                <a:off x="45275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Oval 280"/>
              <p:cNvSpPr>
                <a:spLocks noChangeArrowheads="1"/>
              </p:cNvSpPr>
              <p:nvPr/>
            </p:nvSpPr>
            <p:spPr bwMode="auto">
              <a:xfrm>
                <a:off x="49180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Oval 281"/>
              <p:cNvSpPr>
                <a:spLocks noChangeArrowheads="1"/>
              </p:cNvSpPr>
              <p:nvPr/>
            </p:nvSpPr>
            <p:spPr bwMode="auto">
              <a:xfrm>
                <a:off x="530701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Oval 282"/>
              <p:cNvSpPr>
                <a:spLocks noChangeArrowheads="1"/>
              </p:cNvSpPr>
              <p:nvPr/>
            </p:nvSpPr>
            <p:spPr bwMode="auto">
              <a:xfrm>
                <a:off x="56959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Oval 283"/>
              <p:cNvSpPr>
                <a:spLocks noChangeArrowheads="1"/>
              </p:cNvSpPr>
              <p:nvPr/>
            </p:nvSpPr>
            <p:spPr bwMode="auto">
              <a:xfrm>
                <a:off x="608488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Oval 284"/>
              <p:cNvSpPr>
                <a:spLocks noChangeArrowheads="1"/>
              </p:cNvSpPr>
              <p:nvPr/>
            </p:nvSpPr>
            <p:spPr bwMode="auto">
              <a:xfrm>
                <a:off x="647382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Oval 285"/>
              <p:cNvSpPr>
                <a:spLocks noChangeArrowheads="1"/>
              </p:cNvSpPr>
              <p:nvPr/>
            </p:nvSpPr>
            <p:spPr bwMode="auto">
              <a:xfrm>
                <a:off x="6862763"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Oval 286"/>
              <p:cNvSpPr>
                <a:spLocks noChangeArrowheads="1"/>
              </p:cNvSpPr>
              <p:nvPr/>
            </p:nvSpPr>
            <p:spPr bwMode="auto">
              <a:xfrm>
                <a:off x="725328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Oval 287"/>
              <p:cNvSpPr>
                <a:spLocks noChangeArrowheads="1"/>
              </p:cNvSpPr>
              <p:nvPr/>
            </p:nvSpPr>
            <p:spPr bwMode="auto">
              <a:xfrm>
                <a:off x="764222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Oval 288"/>
              <p:cNvSpPr>
                <a:spLocks noChangeArrowheads="1"/>
              </p:cNvSpPr>
              <p:nvPr/>
            </p:nvSpPr>
            <p:spPr bwMode="auto">
              <a:xfrm>
                <a:off x="80327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Oval 289"/>
              <p:cNvSpPr>
                <a:spLocks noChangeArrowheads="1"/>
              </p:cNvSpPr>
              <p:nvPr/>
            </p:nvSpPr>
            <p:spPr bwMode="auto">
              <a:xfrm>
                <a:off x="842168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Oval 290"/>
              <p:cNvSpPr>
                <a:spLocks noChangeArrowheads="1"/>
              </p:cNvSpPr>
              <p:nvPr/>
            </p:nvSpPr>
            <p:spPr bwMode="auto">
              <a:xfrm>
                <a:off x="8810625"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0" name="Group 309"/>
            <p:cNvGrpSpPr/>
            <p:nvPr userDrawn="1"/>
          </p:nvGrpSpPr>
          <p:grpSpPr>
            <a:xfrm>
              <a:off x="244475" y="3101657"/>
              <a:ext cx="8655050" cy="88900"/>
              <a:chOff x="244475" y="3118758"/>
              <a:chExt cx="8655050" cy="88900"/>
            </a:xfrm>
          </p:grpSpPr>
          <p:sp>
            <p:nvSpPr>
              <p:cNvPr id="170" name="Oval 297"/>
              <p:cNvSpPr>
                <a:spLocks noChangeArrowheads="1"/>
              </p:cNvSpPr>
              <p:nvPr/>
            </p:nvSpPr>
            <p:spPr bwMode="auto">
              <a:xfrm>
                <a:off x="2444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Oval 298"/>
              <p:cNvSpPr>
                <a:spLocks noChangeArrowheads="1"/>
              </p:cNvSpPr>
              <p:nvPr/>
            </p:nvSpPr>
            <p:spPr bwMode="auto">
              <a:xfrm>
                <a:off x="6334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Oval 299"/>
              <p:cNvSpPr>
                <a:spLocks noChangeArrowheads="1"/>
              </p:cNvSpPr>
              <p:nvPr/>
            </p:nvSpPr>
            <p:spPr bwMode="auto">
              <a:xfrm>
                <a:off x="102393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Oval 300"/>
              <p:cNvSpPr>
                <a:spLocks noChangeArrowheads="1"/>
              </p:cNvSpPr>
              <p:nvPr/>
            </p:nvSpPr>
            <p:spPr bwMode="auto">
              <a:xfrm>
                <a:off x="14128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Oval 301"/>
              <p:cNvSpPr>
                <a:spLocks noChangeArrowheads="1"/>
              </p:cNvSpPr>
              <p:nvPr/>
            </p:nvSpPr>
            <p:spPr bwMode="auto">
              <a:xfrm>
                <a:off x="1801813"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Oval 302"/>
              <p:cNvSpPr>
                <a:spLocks noChangeArrowheads="1"/>
              </p:cNvSpPr>
              <p:nvPr/>
            </p:nvSpPr>
            <p:spPr bwMode="auto">
              <a:xfrm>
                <a:off x="219233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Oval 303"/>
              <p:cNvSpPr>
                <a:spLocks noChangeArrowheads="1"/>
              </p:cNvSpPr>
              <p:nvPr/>
            </p:nvSpPr>
            <p:spPr bwMode="auto">
              <a:xfrm>
                <a:off x="25812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Oval 304"/>
              <p:cNvSpPr>
                <a:spLocks noChangeArrowheads="1"/>
              </p:cNvSpPr>
              <p:nvPr/>
            </p:nvSpPr>
            <p:spPr bwMode="auto">
              <a:xfrm>
                <a:off x="29702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Oval 305"/>
              <p:cNvSpPr>
                <a:spLocks noChangeArrowheads="1"/>
              </p:cNvSpPr>
              <p:nvPr/>
            </p:nvSpPr>
            <p:spPr bwMode="auto">
              <a:xfrm>
                <a:off x="33591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Oval 306"/>
              <p:cNvSpPr>
                <a:spLocks noChangeArrowheads="1"/>
              </p:cNvSpPr>
              <p:nvPr/>
            </p:nvSpPr>
            <p:spPr bwMode="auto">
              <a:xfrm>
                <a:off x="3748088"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Oval 307"/>
              <p:cNvSpPr>
                <a:spLocks noChangeArrowheads="1"/>
              </p:cNvSpPr>
              <p:nvPr/>
            </p:nvSpPr>
            <p:spPr bwMode="auto">
              <a:xfrm>
                <a:off x="41386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Oval 308"/>
              <p:cNvSpPr>
                <a:spLocks noChangeArrowheads="1"/>
              </p:cNvSpPr>
              <p:nvPr/>
            </p:nvSpPr>
            <p:spPr bwMode="auto">
              <a:xfrm>
                <a:off x="45275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Oval 309"/>
              <p:cNvSpPr>
                <a:spLocks noChangeArrowheads="1"/>
              </p:cNvSpPr>
              <p:nvPr/>
            </p:nvSpPr>
            <p:spPr bwMode="auto">
              <a:xfrm>
                <a:off x="49180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Oval 310"/>
              <p:cNvSpPr>
                <a:spLocks noChangeArrowheads="1"/>
              </p:cNvSpPr>
              <p:nvPr/>
            </p:nvSpPr>
            <p:spPr bwMode="auto">
              <a:xfrm>
                <a:off x="53070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Oval 311"/>
              <p:cNvSpPr>
                <a:spLocks noChangeArrowheads="1"/>
              </p:cNvSpPr>
              <p:nvPr/>
            </p:nvSpPr>
            <p:spPr bwMode="auto">
              <a:xfrm>
                <a:off x="56959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Oval 312"/>
              <p:cNvSpPr>
                <a:spLocks noChangeArrowheads="1"/>
              </p:cNvSpPr>
              <p:nvPr/>
            </p:nvSpPr>
            <p:spPr bwMode="auto">
              <a:xfrm>
                <a:off x="608488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Oval 313"/>
              <p:cNvSpPr>
                <a:spLocks noChangeArrowheads="1"/>
              </p:cNvSpPr>
              <p:nvPr/>
            </p:nvSpPr>
            <p:spPr bwMode="auto">
              <a:xfrm>
                <a:off x="647382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Oval 314"/>
              <p:cNvSpPr>
                <a:spLocks noChangeArrowheads="1"/>
              </p:cNvSpPr>
              <p:nvPr/>
            </p:nvSpPr>
            <p:spPr bwMode="auto">
              <a:xfrm>
                <a:off x="6862763"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Oval 315"/>
              <p:cNvSpPr>
                <a:spLocks noChangeArrowheads="1"/>
              </p:cNvSpPr>
              <p:nvPr/>
            </p:nvSpPr>
            <p:spPr bwMode="auto">
              <a:xfrm>
                <a:off x="725328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Oval 316"/>
              <p:cNvSpPr>
                <a:spLocks noChangeArrowheads="1"/>
              </p:cNvSpPr>
              <p:nvPr/>
            </p:nvSpPr>
            <p:spPr bwMode="auto">
              <a:xfrm>
                <a:off x="764222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Oval 317"/>
              <p:cNvSpPr>
                <a:spLocks noChangeArrowheads="1"/>
              </p:cNvSpPr>
              <p:nvPr/>
            </p:nvSpPr>
            <p:spPr bwMode="auto">
              <a:xfrm>
                <a:off x="80327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Oval 318"/>
              <p:cNvSpPr>
                <a:spLocks noChangeArrowheads="1"/>
              </p:cNvSpPr>
              <p:nvPr/>
            </p:nvSpPr>
            <p:spPr bwMode="auto">
              <a:xfrm>
                <a:off x="842168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Oval 319"/>
              <p:cNvSpPr>
                <a:spLocks noChangeArrowheads="1"/>
              </p:cNvSpPr>
              <p:nvPr/>
            </p:nvSpPr>
            <p:spPr bwMode="auto">
              <a:xfrm>
                <a:off x="8810625"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09" name="Group 308"/>
            <p:cNvGrpSpPr/>
            <p:nvPr userDrawn="1"/>
          </p:nvGrpSpPr>
          <p:grpSpPr>
            <a:xfrm>
              <a:off x="244475" y="3486564"/>
              <a:ext cx="8655050" cy="87312"/>
              <a:chOff x="244475" y="3507696"/>
              <a:chExt cx="8655050" cy="87312"/>
            </a:xfrm>
          </p:grpSpPr>
          <p:sp>
            <p:nvSpPr>
              <p:cNvPr id="193" name="Oval 326"/>
              <p:cNvSpPr>
                <a:spLocks noChangeArrowheads="1"/>
              </p:cNvSpPr>
              <p:nvPr/>
            </p:nvSpPr>
            <p:spPr bwMode="auto">
              <a:xfrm>
                <a:off x="2444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Oval 327"/>
              <p:cNvSpPr>
                <a:spLocks noChangeArrowheads="1"/>
              </p:cNvSpPr>
              <p:nvPr/>
            </p:nvSpPr>
            <p:spPr bwMode="auto">
              <a:xfrm>
                <a:off x="6334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Oval 328"/>
              <p:cNvSpPr>
                <a:spLocks noChangeArrowheads="1"/>
              </p:cNvSpPr>
              <p:nvPr/>
            </p:nvSpPr>
            <p:spPr bwMode="auto">
              <a:xfrm>
                <a:off x="102393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Oval 329"/>
              <p:cNvSpPr>
                <a:spLocks noChangeArrowheads="1"/>
              </p:cNvSpPr>
              <p:nvPr/>
            </p:nvSpPr>
            <p:spPr bwMode="auto">
              <a:xfrm>
                <a:off x="14128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Oval 330"/>
              <p:cNvSpPr>
                <a:spLocks noChangeArrowheads="1"/>
              </p:cNvSpPr>
              <p:nvPr/>
            </p:nvSpPr>
            <p:spPr bwMode="auto">
              <a:xfrm>
                <a:off x="1801813"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Oval 331"/>
              <p:cNvSpPr>
                <a:spLocks noChangeArrowheads="1"/>
              </p:cNvSpPr>
              <p:nvPr/>
            </p:nvSpPr>
            <p:spPr bwMode="auto">
              <a:xfrm>
                <a:off x="219233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Oval 332"/>
              <p:cNvSpPr>
                <a:spLocks noChangeArrowheads="1"/>
              </p:cNvSpPr>
              <p:nvPr/>
            </p:nvSpPr>
            <p:spPr bwMode="auto">
              <a:xfrm>
                <a:off x="25812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Oval 333"/>
              <p:cNvSpPr>
                <a:spLocks noChangeArrowheads="1"/>
              </p:cNvSpPr>
              <p:nvPr/>
            </p:nvSpPr>
            <p:spPr bwMode="auto">
              <a:xfrm>
                <a:off x="29702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Oval 334"/>
              <p:cNvSpPr>
                <a:spLocks noChangeArrowheads="1"/>
              </p:cNvSpPr>
              <p:nvPr/>
            </p:nvSpPr>
            <p:spPr bwMode="auto">
              <a:xfrm>
                <a:off x="33591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Oval 335"/>
              <p:cNvSpPr>
                <a:spLocks noChangeArrowheads="1"/>
              </p:cNvSpPr>
              <p:nvPr/>
            </p:nvSpPr>
            <p:spPr bwMode="auto">
              <a:xfrm>
                <a:off x="3748088"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Oval 336"/>
              <p:cNvSpPr>
                <a:spLocks noChangeArrowheads="1"/>
              </p:cNvSpPr>
              <p:nvPr/>
            </p:nvSpPr>
            <p:spPr bwMode="auto">
              <a:xfrm>
                <a:off x="41386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Oval 337"/>
              <p:cNvSpPr>
                <a:spLocks noChangeArrowheads="1"/>
              </p:cNvSpPr>
              <p:nvPr/>
            </p:nvSpPr>
            <p:spPr bwMode="auto">
              <a:xfrm>
                <a:off x="45275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Oval 338"/>
              <p:cNvSpPr>
                <a:spLocks noChangeArrowheads="1"/>
              </p:cNvSpPr>
              <p:nvPr/>
            </p:nvSpPr>
            <p:spPr bwMode="auto">
              <a:xfrm>
                <a:off x="49180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Oval 339"/>
              <p:cNvSpPr>
                <a:spLocks noChangeArrowheads="1"/>
              </p:cNvSpPr>
              <p:nvPr/>
            </p:nvSpPr>
            <p:spPr bwMode="auto">
              <a:xfrm>
                <a:off x="53070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Oval 340"/>
              <p:cNvSpPr>
                <a:spLocks noChangeArrowheads="1"/>
              </p:cNvSpPr>
              <p:nvPr/>
            </p:nvSpPr>
            <p:spPr bwMode="auto">
              <a:xfrm>
                <a:off x="56959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Oval 341"/>
              <p:cNvSpPr>
                <a:spLocks noChangeArrowheads="1"/>
              </p:cNvSpPr>
              <p:nvPr/>
            </p:nvSpPr>
            <p:spPr bwMode="auto">
              <a:xfrm>
                <a:off x="608488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Oval 342"/>
              <p:cNvSpPr>
                <a:spLocks noChangeArrowheads="1"/>
              </p:cNvSpPr>
              <p:nvPr/>
            </p:nvSpPr>
            <p:spPr bwMode="auto">
              <a:xfrm>
                <a:off x="647382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Oval 343"/>
              <p:cNvSpPr>
                <a:spLocks noChangeArrowheads="1"/>
              </p:cNvSpPr>
              <p:nvPr/>
            </p:nvSpPr>
            <p:spPr bwMode="auto">
              <a:xfrm>
                <a:off x="6862763"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Oval 344"/>
              <p:cNvSpPr>
                <a:spLocks noChangeArrowheads="1"/>
              </p:cNvSpPr>
              <p:nvPr/>
            </p:nvSpPr>
            <p:spPr bwMode="auto">
              <a:xfrm>
                <a:off x="725328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Oval 345"/>
              <p:cNvSpPr>
                <a:spLocks noChangeArrowheads="1"/>
              </p:cNvSpPr>
              <p:nvPr/>
            </p:nvSpPr>
            <p:spPr bwMode="auto">
              <a:xfrm>
                <a:off x="764222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Oval 346"/>
              <p:cNvSpPr>
                <a:spLocks noChangeArrowheads="1"/>
              </p:cNvSpPr>
              <p:nvPr/>
            </p:nvSpPr>
            <p:spPr bwMode="auto">
              <a:xfrm>
                <a:off x="80327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Oval 347"/>
              <p:cNvSpPr>
                <a:spLocks noChangeArrowheads="1"/>
              </p:cNvSpPr>
              <p:nvPr/>
            </p:nvSpPr>
            <p:spPr bwMode="auto">
              <a:xfrm>
                <a:off x="842168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Oval 348"/>
              <p:cNvSpPr>
                <a:spLocks noChangeArrowheads="1"/>
              </p:cNvSpPr>
              <p:nvPr/>
            </p:nvSpPr>
            <p:spPr bwMode="auto">
              <a:xfrm>
                <a:off x="8810625"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08" name="Group 307"/>
            <p:cNvGrpSpPr/>
            <p:nvPr userDrawn="1"/>
          </p:nvGrpSpPr>
          <p:grpSpPr>
            <a:xfrm>
              <a:off x="244475" y="3869883"/>
              <a:ext cx="8655050" cy="87312"/>
              <a:chOff x="244475" y="3893458"/>
              <a:chExt cx="8655050" cy="87312"/>
            </a:xfrm>
          </p:grpSpPr>
          <p:sp>
            <p:nvSpPr>
              <p:cNvPr id="216" name="Oval 355"/>
              <p:cNvSpPr>
                <a:spLocks noChangeArrowheads="1"/>
              </p:cNvSpPr>
              <p:nvPr/>
            </p:nvSpPr>
            <p:spPr bwMode="auto">
              <a:xfrm>
                <a:off x="2444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Oval 356"/>
              <p:cNvSpPr>
                <a:spLocks noChangeArrowheads="1"/>
              </p:cNvSpPr>
              <p:nvPr/>
            </p:nvSpPr>
            <p:spPr bwMode="auto">
              <a:xfrm>
                <a:off x="6334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Oval 357"/>
              <p:cNvSpPr>
                <a:spLocks noChangeArrowheads="1"/>
              </p:cNvSpPr>
              <p:nvPr/>
            </p:nvSpPr>
            <p:spPr bwMode="auto">
              <a:xfrm>
                <a:off x="102393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Oval 358"/>
              <p:cNvSpPr>
                <a:spLocks noChangeArrowheads="1"/>
              </p:cNvSpPr>
              <p:nvPr/>
            </p:nvSpPr>
            <p:spPr bwMode="auto">
              <a:xfrm>
                <a:off x="14128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Oval 359"/>
              <p:cNvSpPr>
                <a:spLocks noChangeArrowheads="1"/>
              </p:cNvSpPr>
              <p:nvPr/>
            </p:nvSpPr>
            <p:spPr bwMode="auto">
              <a:xfrm>
                <a:off x="1801813"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Oval 360"/>
              <p:cNvSpPr>
                <a:spLocks noChangeArrowheads="1"/>
              </p:cNvSpPr>
              <p:nvPr/>
            </p:nvSpPr>
            <p:spPr bwMode="auto">
              <a:xfrm>
                <a:off x="219233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Oval 361"/>
              <p:cNvSpPr>
                <a:spLocks noChangeArrowheads="1"/>
              </p:cNvSpPr>
              <p:nvPr/>
            </p:nvSpPr>
            <p:spPr bwMode="auto">
              <a:xfrm>
                <a:off x="25812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Oval 362"/>
              <p:cNvSpPr>
                <a:spLocks noChangeArrowheads="1"/>
              </p:cNvSpPr>
              <p:nvPr/>
            </p:nvSpPr>
            <p:spPr bwMode="auto">
              <a:xfrm>
                <a:off x="29702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Oval 363"/>
              <p:cNvSpPr>
                <a:spLocks noChangeArrowheads="1"/>
              </p:cNvSpPr>
              <p:nvPr/>
            </p:nvSpPr>
            <p:spPr bwMode="auto">
              <a:xfrm>
                <a:off x="33591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Oval 364"/>
              <p:cNvSpPr>
                <a:spLocks noChangeArrowheads="1"/>
              </p:cNvSpPr>
              <p:nvPr/>
            </p:nvSpPr>
            <p:spPr bwMode="auto">
              <a:xfrm>
                <a:off x="3748088"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Oval 365"/>
              <p:cNvSpPr>
                <a:spLocks noChangeArrowheads="1"/>
              </p:cNvSpPr>
              <p:nvPr/>
            </p:nvSpPr>
            <p:spPr bwMode="auto">
              <a:xfrm>
                <a:off x="41386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Oval 366"/>
              <p:cNvSpPr>
                <a:spLocks noChangeArrowheads="1"/>
              </p:cNvSpPr>
              <p:nvPr/>
            </p:nvSpPr>
            <p:spPr bwMode="auto">
              <a:xfrm>
                <a:off x="45275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Oval 367"/>
              <p:cNvSpPr>
                <a:spLocks noChangeArrowheads="1"/>
              </p:cNvSpPr>
              <p:nvPr/>
            </p:nvSpPr>
            <p:spPr bwMode="auto">
              <a:xfrm>
                <a:off x="49180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Oval 368"/>
              <p:cNvSpPr>
                <a:spLocks noChangeArrowheads="1"/>
              </p:cNvSpPr>
              <p:nvPr/>
            </p:nvSpPr>
            <p:spPr bwMode="auto">
              <a:xfrm>
                <a:off x="53070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Oval 369"/>
              <p:cNvSpPr>
                <a:spLocks noChangeArrowheads="1"/>
              </p:cNvSpPr>
              <p:nvPr/>
            </p:nvSpPr>
            <p:spPr bwMode="auto">
              <a:xfrm>
                <a:off x="56959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Oval 370"/>
              <p:cNvSpPr>
                <a:spLocks noChangeArrowheads="1"/>
              </p:cNvSpPr>
              <p:nvPr/>
            </p:nvSpPr>
            <p:spPr bwMode="auto">
              <a:xfrm>
                <a:off x="608488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Oval 371"/>
              <p:cNvSpPr>
                <a:spLocks noChangeArrowheads="1"/>
              </p:cNvSpPr>
              <p:nvPr/>
            </p:nvSpPr>
            <p:spPr bwMode="auto">
              <a:xfrm>
                <a:off x="647382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Oval 372"/>
              <p:cNvSpPr>
                <a:spLocks noChangeArrowheads="1"/>
              </p:cNvSpPr>
              <p:nvPr/>
            </p:nvSpPr>
            <p:spPr bwMode="auto">
              <a:xfrm>
                <a:off x="6862763"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Oval 373"/>
              <p:cNvSpPr>
                <a:spLocks noChangeArrowheads="1"/>
              </p:cNvSpPr>
              <p:nvPr/>
            </p:nvSpPr>
            <p:spPr bwMode="auto">
              <a:xfrm>
                <a:off x="725328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Oval 374"/>
              <p:cNvSpPr>
                <a:spLocks noChangeArrowheads="1"/>
              </p:cNvSpPr>
              <p:nvPr/>
            </p:nvSpPr>
            <p:spPr bwMode="auto">
              <a:xfrm>
                <a:off x="764222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Oval 375"/>
              <p:cNvSpPr>
                <a:spLocks noChangeArrowheads="1"/>
              </p:cNvSpPr>
              <p:nvPr/>
            </p:nvSpPr>
            <p:spPr bwMode="auto">
              <a:xfrm>
                <a:off x="80327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Oval 376"/>
              <p:cNvSpPr>
                <a:spLocks noChangeArrowheads="1"/>
              </p:cNvSpPr>
              <p:nvPr/>
            </p:nvSpPr>
            <p:spPr bwMode="auto">
              <a:xfrm>
                <a:off x="842168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Oval 377"/>
              <p:cNvSpPr>
                <a:spLocks noChangeArrowheads="1"/>
              </p:cNvSpPr>
              <p:nvPr/>
            </p:nvSpPr>
            <p:spPr bwMode="auto">
              <a:xfrm>
                <a:off x="8810625"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p:nvPr userDrawn="1"/>
          </p:nvGrpSpPr>
          <p:grpSpPr>
            <a:xfrm>
              <a:off x="244475" y="4253202"/>
              <a:ext cx="8655050" cy="87312"/>
              <a:chOff x="244475" y="4279221"/>
              <a:chExt cx="8655050" cy="87312"/>
            </a:xfrm>
          </p:grpSpPr>
          <p:sp>
            <p:nvSpPr>
              <p:cNvPr id="239" name="Oval 384"/>
              <p:cNvSpPr>
                <a:spLocks noChangeArrowheads="1"/>
              </p:cNvSpPr>
              <p:nvPr/>
            </p:nvSpPr>
            <p:spPr bwMode="auto">
              <a:xfrm>
                <a:off x="24447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Oval 385"/>
              <p:cNvSpPr>
                <a:spLocks noChangeArrowheads="1"/>
              </p:cNvSpPr>
              <p:nvPr/>
            </p:nvSpPr>
            <p:spPr bwMode="auto">
              <a:xfrm>
                <a:off x="63341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Oval 386"/>
              <p:cNvSpPr>
                <a:spLocks noChangeArrowheads="1"/>
              </p:cNvSpPr>
              <p:nvPr/>
            </p:nvSpPr>
            <p:spPr bwMode="auto">
              <a:xfrm>
                <a:off x="102393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Oval 387"/>
              <p:cNvSpPr>
                <a:spLocks noChangeArrowheads="1"/>
              </p:cNvSpPr>
              <p:nvPr/>
            </p:nvSpPr>
            <p:spPr bwMode="auto">
              <a:xfrm>
                <a:off x="143192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Oval 388"/>
              <p:cNvSpPr>
                <a:spLocks noChangeArrowheads="1"/>
              </p:cNvSpPr>
              <p:nvPr/>
            </p:nvSpPr>
            <p:spPr bwMode="auto">
              <a:xfrm>
                <a:off x="1801813"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Oval 389"/>
              <p:cNvSpPr>
                <a:spLocks noChangeArrowheads="1"/>
              </p:cNvSpPr>
              <p:nvPr/>
            </p:nvSpPr>
            <p:spPr bwMode="auto">
              <a:xfrm>
                <a:off x="219233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Oval 390"/>
              <p:cNvSpPr>
                <a:spLocks noChangeArrowheads="1"/>
              </p:cNvSpPr>
              <p:nvPr/>
            </p:nvSpPr>
            <p:spPr bwMode="auto">
              <a:xfrm>
                <a:off x="258127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Oval 391"/>
              <p:cNvSpPr>
                <a:spLocks noChangeArrowheads="1"/>
              </p:cNvSpPr>
              <p:nvPr/>
            </p:nvSpPr>
            <p:spPr bwMode="auto">
              <a:xfrm>
                <a:off x="297021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Oval 392"/>
              <p:cNvSpPr>
                <a:spLocks noChangeArrowheads="1"/>
              </p:cNvSpPr>
              <p:nvPr/>
            </p:nvSpPr>
            <p:spPr bwMode="auto">
              <a:xfrm>
                <a:off x="33591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Oval 393"/>
              <p:cNvSpPr>
                <a:spLocks noChangeArrowheads="1"/>
              </p:cNvSpPr>
              <p:nvPr/>
            </p:nvSpPr>
            <p:spPr bwMode="auto">
              <a:xfrm>
                <a:off x="3748088"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Oval 394"/>
              <p:cNvSpPr>
                <a:spLocks noChangeArrowheads="1"/>
              </p:cNvSpPr>
              <p:nvPr/>
            </p:nvSpPr>
            <p:spPr bwMode="auto">
              <a:xfrm>
                <a:off x="415766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Oval 395"/>
              <p:cNvSpPr>
                <a:spLocks noChangeArrowheads="1"/>
              </p:cNvSpPr>
              <p:nvPr/>
            </p:nvSpPr>
            <p:spPr bwMode="auto">
              <a:xfrm>
                <a:off x="45275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Oval 396"/>
              <p:cNvSpPr>
                <a:spLocks noChangeArrowheads="1"/>
              </p:cNvSpPr>
              <p:nvPr/>
            </p:nvSpPr>
            <p:spPr bwMode="auto">
              <a:xfrm>
                <a:off x="491807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Oval 397"/>
              <p:cNvSpPr>
                <a:spLocks noChangeArrowheads="1"/>
              </p:cNvSpPr>
              <p:nvPr/>
            </p:nvSpPr>
            <p:spPr bwMode="auto">
              <a:xfrm>
                <a:off x="530701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Oval 398"/>
              <p:cNvSpPr>
                <a:spLocks noChangeArrowheads="1"/>
              </p:cNvSpPr>
              <p:nvPr/>
            </p:nvSpPr>
            <p:spPr bwMode="auto">
              <a:xfrm>
                <a:off x="56959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Oval 399"/>
              <p:cNvSpPr>
                <a:spLocks noChangeArrowheads="1"/>
              </p:cNvSpPr>
              <p:nvPr/>
            </p:nvSpPr>
            <p:spPr bwMode="auto">
              <a:xfrm>
                <a:off x="608488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Oval 400"/>
              <p:cNvSpPr>
                <a:spLocks noChangeArrowheads="1"/>
              </p:cNvSpPr>
              <p:nvPr/>
            </p:nvSpPr>
            <p:spPr bwMode="auto">
              <a:xfrm>
                <a:off x="647382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Oval 401"/>
              <p:cNvSpPr>
                <a:spLocks noChangeArrowheads="1"/>
              </p:cNvSpPr>
              <p:nvPr/>
            </p:nvSpPr>
            <p:spPr bwMode="auto">
              <a:xfrm>
                <a:off x="6862763"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Oval 402"/>
              <p:cNvSpPr>
                <a:spLocks noChangeArrowheads="1"/>
              </p:cNvSpPr>
              <p:nvPr/>
            </p:nvSpPr>
            <p:spPr bwMode="auto">
              <a:xfrm>
                <a:off x="725328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Oval 403"/>
              <p:cNvSpPr>
                <a:spLocks noChangeArrowheads="1"/>
              </p:cNvSpPr>
              <p:nvPr/>
            </p:nvSpPr>
            <p:spPr bwMode="auto">
              <a:xfrm>
                <a:off x="764222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Oval 404"/>
              <p:cNvSpPr>
                <a:spLocks noChangeArrowheads="1"/>
              </p:cNvSpPr>
              <p:nvPr/>
            </p:nvSpPr>
            <p:spPr bwMode="auto">
              <a:xfrm>
                <a:off x="80327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Oval 405"/>
              <p:cNvSpPr>
                <a:spLocks noChangeArrowheads="1"/>
              </p:cNvSpPr>
              <p:nvPr/>
            </p:nvSpPr>
            <p:spPr bwMode="auto">
              <a:xfrm>
                <a:off x="842168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Oval 406"/>
              <p:cNvSpPr>
                <a:spLocks noChangeArrowheads="1"/>
              </p:cNvSpPr>
              <p:nvPr/>
            </p:nvSpPr>
            <p:spPr bwMode="auto">
              <a:xfrm>
                <a:off x="8810625"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 name="Group 3"/>
            <p:cNvGrpSpPr/>
            <p:nvPr userDrawn="1"/>
          </p:nvGrpSpPr>
          <p:grpSpPr>
            <a:xfrm>
              <a:off x="244475" y="4636521"/>
              <a:ext cx="8655050" cy="87312"/>
              <a:chOff x="244475" y="4636521"/>
              <a:chExt cx="8655050" cy="87312"/>
            </a:xfrm>
          </p:grpSpPr>
          <p:sp>
            <p:nvSpPr>
              <p:cNvPr id="262" name="Oval 384"/>
              <p:cNvSpPr>
                <a:spLocks noChangeArrowheads="1"/>
              </p:cNvSpPr>
              <p:nvPr userDrawn="1"/>
            </p:nvSpPr>
            <p:spPr bwMode="auto">
              <a:xfrm>
                <a:off x="24447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Oval 385"/>
              <p:cNvSpPr>
                <a:spLocks noChangeArrowheads="1"/>
              </p:cNvSpPr>
              <p:nvPr userDrawn="1"/>
            </p:nvSpPr>
            <p:spPr bwMode="auto">
              <a:xfrm>
                <a:off x="63341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Oval 386"/>
              <p:cNvSpPr>
                <a:spLocks noChangeArrowheads="1"/>
              </p:cNvSpPr>
              <p:nvPr userDrawn="1"/>
            </p:nvSpPr>
            <p:spPr bwMode="auto">
              <a:xfrm>
                <a:off x="102393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Oval 387"/>
              <p:cNvSpPr>
                <a:spLocks noChangeArrowheads="1"/>
              </p:cNvSpPr>
              <p:nvPr userDrawn="1"/>
            </p:nvSpPr>
            <p:spPr bwMode="auto">
              <a:xfrm>
                <a:off x="143192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Oval 388"/>
              <p:cNvSpPr>
                <a:spLocks noChangeArrowheads="1"/>
              </p:cNvSpPr>
              <p:nvPr userDrawn="1"/>
            </p:nvSpPr>
            <p:spPr bwMode="auto">
              <a:xfrm>
                <a:off x="1801813"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7" name="Oval 389"/>
              <p:cNvSpPr>
                <a:spLocks noChangeArrowheads="1"/>
              </p:cNvSpPr>
              <p:nvPr userDrawn="1"/>
            </p:nvSpPr>
            <p:spPr bwMode="auto">
              <a:xfrm>
                <a:off x="219233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8" name="Oval 390"/>
              <p:cNvSpPr>
                <a:spLocks noChangeArrowheads="1"/>
              </p:cNvSpPr>
              <p:nvPr userDrawn="1"/>
            </p:nvSpPr>
            <p:spPr bwMode="auto">
              <a:xfrm>
                <a:off x="258127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Oval 391"/>
              <p:cNvSpPr>
                <a:spLocks noChangeArrowheads="1"/>
              </p:cNvSpPr>
              <p:nvPr userDrawn="1"/>
            </p:nvSpPr>
            <p:spPr bwMode="auto">
              <a:xfrm>
                <a:off x="297021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Oval 392"/>
              <p:cNvSpPr>
                <a:spLocks noChangeArrowheads="1"/>
              </p:cNvSpPr>
              <p:nvPr userDrawn="1"/>
            </p:nvSpPr>
            <p:spPr bwMode="auto">
              <a:xfrm>
                <a:off x="33591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Oval 393"/>
              <p:cNvSpPr>
                <a:spLocks noChangeArrowheads="1"/>
              </p:cNvSpPr>
              <p:nvPr userDrawn="1"/>
            </p:nvSpPr>
            <p:spPr bwMode="auto">
              <a:xfrm>
                <a:off x="3748088"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Oval 394"/>
              <p:cNvSpPr>
                <a:spLocks noChangeArrowheads="1"/>
              </p:cNvSpPr>
              <p:nvPr userDrawn="1"/>
            </p:nvSpPr>
            <p:spPr bwMode="auto">
              <a:xfrm>
                <a:off x="415766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3" name="Oval 395"/>
              <p:cNvSpPr>
                <a:spLocks noChangeArrowheads="1"/>
              </p:cNvSpPr>
              <p:nvPr userDrawn="1"/>
            </p:nvSpPr>
            <p:spPr bwMode="auto">
              <a:xfrm>
                <a:off x="45275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4" name="Oval 396"/>
              <p:cNvSpPr>
                <a:spLocks noChangeArrowheads="1"/>
              </p:cNvSpPr>
              <p:nvPr userDrawn="1"/>
            </p:nvSpPr>
            <p:spPr bwMode="auto">
              <a:xfrm>
                <a:off x="491807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5" name="Oval 397"/>
              <p:cNvSpPr>
                <a:spLocks noChangeArrowheads="1"/>
              </p:cNvSpPr>
              <p:nvPr userDrawn="1"/>
            </p:nvSpPr>
            <p:spPr bwMode="auto">
              <a:xfrm>
                <a:off x="530701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6" name="Oval 398"/>
              <p:cNvSpPr>
                <a:spLocks noChangeArrowheads="1"/>
              </p:cNvSpPr>
              <p:nvPr userDrawn="1"/>
            </p:nvSpPr>
            <p:spPr bwMode="auto">
              <a:xfrm>
                <a:off x="56959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7" name="Oval 399"/>
              <p:cNvSpPr>
                <a:spLocks noChangeArrowheads="1"/>
              </p:cNvSpPr>
              <p:nvPr userDrawn="1"/>
            </p:nvSpPr>
            <p:spPr bwMode="auto">
              <a:xfrm>
                <a:off x="608488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8" name="Oval 400"/>
              <p:cNvSpPr>
                <a:spLocks noChangeArrowheads="1"/>
              </p:cNvSpPr>
              <p:nvPr userDrawn="1"/>
            </p:nvSpPr>
            <p:spPr bwMode="auto">
              <a:xfrm>
                <a:off x="647382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9" name="Oval 401"/>
              <p:cNvSpPr>
                <a:spLocks noChangeArrowheads="1"/>
              </p:cNvSpPr>
              <p:nvPr userDrawn="1"/>
            </p:nvSpPr>
            <p:spPr bwMode="auto">
              <a:xfrm>
                <a:off x="6862763"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0" name="Oval 402"/>
              <p:cNvSpPr>
                <a:spLocks noChangeArrowheads="1"/>
              </p:cNvSpPr>
              <p:nvPr userDrawn="1"/>
            </p:nvSpPr>
            <p:spPr bwMode="auto">
              <a:xfrm>
                <a:off x="725328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1" name="Oval 403"/>
              <p:cNvSpPr>
                <a:spLocks noChangeArrowheads="1"/>
              </p:cNvSpPr>
              <p:nvPr userDrawn="1"/>
            </p:nvSpPr>
            <p:spPr bwMode="auto">
              <a:xfrm>
                <a:off x="764222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2" name="Oval 404"/>
              <p:cNvSpPr>
                <a:spLocks noChangeArrowheads="1"/>
              </p:cNvSpPr>
              <p:nvPr userDrawn="1"/>
            </p:nvSpPr>
            <p:spPr bwMode="auto">
              <a:xfrm>
                <a:off x="80327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3" name="Oval 405"/>
              <p:cNvSpPr>
                <a:spLocks noChangeArrowheads="1"/>
              </p:cNvSpPr>
              <p:nvPr userDrawn="1"/>
            </p:nvSpPr>
            <p:spPr bwMode="auto">
              <a:xfrm>
                <a:off x="842168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4" name="Oval 406"/>
              <p:cNvSpPr>
                <a:spLocks noChangeArrowheads="1"/>
              </p:cNvSpPr>
              <p:nvPr userDrawn="1"/>
            </p:nvSpPr>
            <p:spPr bwMode="auto">
              <a:xfrm>
                <a:off x="8810625"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7" name="Text Placeholder 9"/>
          <p:cNvSpPr>
            <a:spLocks noGrp="1"/>
          </p:cNvSpPr>
          <p:nvPr userDrawn="1">
            <p:ph type="body" sz="quarter" idx="11" hasCustomPrompt="1"/>
          </p:nvPr>
        </p:nvSpPr>
        <p:spPr bwMode="gray">
          <a:xfrm>
            <a:off x="0" y="2233197"/>
            <a:ext cx="9144000" cy="677108"/>
          </a:xfrm>
          <a:solidFill>
            <a:schemeClr val="bg1"/>
          </a:solidFill>
        </p:spPr>
        <p:txBody>
          <a:bodyPr lIns="457200" tIns="137160" rIns="457200" bIns="137160" anchor="ctr" anchorCtr="1">
            <a:spAutoFit/>
          </a:bodyPr>
          <a:lstStyle>
            <a:lvl1pPr marL="0" indent="0" algn="ctr">
              <a:lnSpc>
                <a:spcPct val="110000"/>
              </a:lnSpc>
              <a:spcBef>
                <a:spcPts val="200"/>
              </a:spcBef>
              <a:spcAft>
                <a:spcPts val="200"/>
              </a:spcAft>
              <a:buFontTx/>
              <a:buNone/>
              <a:defRPr sz="2400" b="1">
                <a:solidFill>
                  <a:schemeClr val="accent1"/>
                </a:solidFill>
              </a:defRPr>
            </a:lvl1pPr>
            <a:lvl2pPr marL="342900" indent="-342900" algn="ctr">
              <a:lnSpc>
                <a:spcPct val="100000"/>
              </a:lnSpc>
              <a:spcBef>
                <a:spcPts val="0"/>
              </a:spcBef>
              <a:spcAft>
                <a:spcPts val="200"/>
              </a:spcAft>
              <a:buFont typeface="Arial" panose="020B0604020202020204" pitchFamily="34" charset="0"/>
              <a:buChar char="​"/>
              <a:defRPr sz="1800">
                <a:solidFill>
                  <a:schemeClr val="accent1"/>
                </a:solidFill>
              </a:defRPr>
            </a:lvl2pPr>
            <a:lvl3pPr marL="285750" indent="-285750" algn="ctr">
              <a:lnSpc>
                <a:spcPct val="85000"/>
              </a:lnSpc>
              <a:spcBef>
                <a:spcPts val="600"/>
              </a:spcBef>
              <a:spcAft>
                <a:spcPts val="200"/>
              </a:spcAft>
              <a:buFont typeface="Arial" panose="020B0604020202020204" pitchFamily="34" charset="0"/>
              <a:buChar char="​"/>
              <a:defRPr sz="1400" b="1">
                <a:solidFill>
                  <a:schemeClr val="accent1"/>
                </a:solidFill>
              </a:defRPr>
            </a:lvl3pPr>
            <a:lvl4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4pPr>
            <a:lvl5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5pPr>
          </a:lstStyle>
          <a:p>
            <a:pPr lvl="0"/>
            <a:r>
              <a:rPr lang="en-US"/>
              <a:t>Click to Edit Master Text Styles</a:t>
            </a:r>
          </a:p>
        </p:txBody>
      </p:sp>
    </p:spTree>
    <p:extLst>
      <p:ext uri="{BB962C8B-B14F-4D97-AF65-F5344CB8AC3E}">
        <p14:creationId xmlns:p14="http://schemas.microsoft.com/office/powerpoint/2010/main" val="2109888620"/>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gue photo">
    <p:spTree>
      <p:nvGrpSpPr>
        <p:cNvPr id="1" name=""/>
        <p:cNvGrpSpPr/>
        <p:nvPr/>
      </p:nvGrpSpPr>
      <p:grpSpPr>
        <a:xfrm>
          <a:off x="0" y="0"/>
          <a:ext cx="0" cy="0"/>
          <a:chOff x="0" y="0"/>
          <a:chExt cx="0" cy="0"/>
        </a:xfrm>
      </p:grpSpPr>
      <p:sp>
        <p:nvSpPr>
          <p:cNvPr id="9" name="Picture Placeholder 10"/>
          <p:cNvSpPr>
            <a:spLocks noGrp="1"/>
          </p:cNvSpPr>
          <p:nvPr>
            <p:ph type="pic" sz="quarter" idx="12"/>
          </p:nvPr>
        </p:nvSpPr>
        <p:spPr>
          <a:xfrm>
            <a:off x="0" y="0"/>
            <a:ext cx="9144000" cy="5143500"/>
          </a:xfrm>
        </p:spPr>
        <p:txBody>
          <a:bodyPr/>
          <a:lstStyle>
            <a:lvl1pPr marL="0" indent="0" algn="ctr">
              <a:buNone/>
              <a:defRPr sz="1400"/>
            </a:lvl1pPr>
          </a:lstStyle>
          <a:p>
            <a:r>
              <a:rPr lang="en-US"/>
              <a:t>Drag picture to placeholder or click icon to add</a:t>
            </a:r>
          </a:p>
        </p:txBody>
      </p:sp>
      <p:sp>
        <p:nvSpPr>
          <p:cNvPr id="8" name="Text Placeholder 9"/>
          <p:cNvSpPr>
            <a:spLocks noGrp="1"/>
          </p:cNvSpPr>
          <p:nvPr>
            <p:ph type="body" sz="quarter" idx="10" hasCustomPrompt="1"/>
          </p:nvPr>
        </p:nvSpPr>
        <p:spPr bwMode="gray">
          <a:xfrm>
            <a:off x="0" y="2225502"/>
            <a:ext cx="9144000" cy="692497"/>
          </a:xfrm>
          <a:solidFill>
            <a:schemeClr val="accent1">
              <a:alpha val="90000"/>
            </a:schemeClr>
          </a:solidFill>
        </p:spPr>
        <p:txBody>
          <a:bodyPr wrap="square" lIns="182880" tIns="182880" rIns="182880" bIns="182880" anchor="ctr" anchorCtr="0">
            <a:spAutoFit/>
          </a:bodyPr>
          <a:lstStyle>
            <a:lvl1pPr marL="0" indent="0" algn="ctr">
              <a:lnSpc>
                <a:spcPct val="85000"/>
              </a:lnSpc>
              <a:spcBef>
                <a:spcPts val="200"/>
              </a:spcBef>
              <a:spcAft>
                <a:spcPts val="200"/>
              </a:spcAft>
              <a:buFont typeface="Arial" panose="020B0604020202020204" pitchFamily="34" charset="0"/>
              <a:buChar char="​"/>
              <a:tabLst/>
              <a:defRPr sz="2400" b="1">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b="1">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Click to Edit Master Text Styles</a:t>
            </a:r>
          </a:p>
        </p:txBody>
      </p:sp>
    </p:spTree>
    <p:extLst>
      <p:ext uri="{BB962C8B-B14F-4D97-AF65-F5344CB8AC3E}">
        <p14:creationId xmlns:p14="http://schemas.microsoft.com/office/powerpoint/2010/main" val="1510759022"/>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lternate Title Slide 2">
    <p:spTree>
      <p:nvGrpSpPr>
        <p:cNvPr id="1" name=""/>
        <p:cNvGrpSpPr/>
        <p:nvPr/>
      </p:nvGrpSpPr>
      <p:grpSpPr>
        <a:xfrm>
          <a:off x="0" y="0"/>
          <a:ext cx="0" cy="0"/>
          <a:chOff x="0" y="0"/>
          <a:chExt cx="0" cy="0"/>
        </a:xfrm>
      </p:grpSpPr>
      <p:sp>
        <p:nvSpPr>
          <p:cNvPr id="11" name="Picture Placeholder 10"/>
          <p:cNvSpPr>
            <a:spLocks noGrp="1"/>
          </p:cNvSpPr>
          <p:nvPr>
            <p:ph type="pic" sz="quarter" idx="12"/>
          </p:nvPr>
        </p:nvSpPr>
        <p:spPr>
          <a:xfrm>
            <a:off x="0" y="257961"/>
            <a:ext cx="9144000" cy="4398556"/>
          </a:xfrm>
        </p:spPr>
        <p:txBody>
          <a:bodyPr/>
          <a:lstStyle>
            <a:lvl1pPr marL="0" indent="0" algn="ctr">
              <a:buNone/>
              <a:defRPr sz="1400"/>
            </a:lvl1pPr>
          </a:lstStyle>
          <a:p>
            <a:r>
              <a:rPr lang="en-US"/>
              <a:t>Drag picture to placeholder or click icon to add</a:t>
            </a:r>
          </a:p>
        </p:txBody>
      </p:sp>
      <p:sp>
        <p:nvSpPr>
          <p:cNvPr id="3" name="Text Placeholder 2"/>
          <p:cNvSpPr>
            <a:spLocks noGrp="1"/>
          </p:cNvSpPr>
          <p:nvPr>
            <p:ph type="body" sz="quarter" idx="11"/>
          </p:nvPr>
        </p:nvSpPr>
        <p:spPr>
          <a:xfrm>
            <a:off x="0" y="3715529"/>
            <a:ext cx="4564063" cy="400110"/>
          </a:xfrm>
          <a:solidFill>
            <a:srgbClr val="000000">
              <a:alpha val="70000"/>
            </a:srgbClr>
          </a:solidFill>
          <a:ln w="9525">
            <a:noFill/>
            <a:miter lim="800000"/>
            <a:headEnd/>
            <a:tailEnd/>
          </a:ln>
          <a:effectLst/>
        </p:spPr>
        <p:txBody>
          <a:bodyPr wrap="square" lIns="548640" tIns="91440" bIns="91440" rtlCol="0" anchor="t" anchorCtr="0">
            <a:prstTxWarp prst="textNoShape">
              <a:avLst/>
            </a:prstTxWarp>
            <a:spAutoFit/>
          </a:bodyPr>
          <a:lstStyle>
            <a:lvl1pPr marL="0" indent="0">
              <a:buNone/>
              <a:defRPr lang="en-US" sz="1600" b="1" kern="0">
                <a:solidFill>
                  <a:schemeClr val="bg1"/>
                </a:solidFill>
              </a:defRPr>
            </a:lvl1pPr>
          </a:lstStyle>
          <a:p>
            <a:pPr marL="0" lvl="0">
              <a:lnSpc>
                <a:spcPct val="85000"/>
              </a:lnSpc>
            </a:pPr>
            <a:r>
              <a:rPr lang="en-US"/>
              <a:t>Click to edit Master text styles</a:t>
            </a:r>
          </a:p>
        </p:txBody>
      </p:sp>
      <p:sp>
        <p:nvSpPr>
          <p:cNvPr id="5" name="Footer Placeholder 1"/>
          <p:cNvSpPr txBox="1">
            <a:spLocks/>
          </p:cNvSpPr>
          <p:nvPr userDrawn="1"/>
        </p:nvSpPr>
        <p:spPr>
          <a:xfrm>
            <a:off x="457201" y="4857864"/>
            <a:ext cx="928914" cy="107722"/>
          </a:xfrm>
          <a:prstGeom prst="rect">
            <a:avLst/>
          </a:prstGeom>
        </p:spPr>
        <p:txBody>
          <a:bodyPr vert="horz" wrap="square" lIns="0" tIns="0" rIns="0" bIns="0" rtlCol="0" anchor="ctr">
            <a:spAutoFit/>
          </a:bodyPr>
          <a:lstStyle>
            <a:defPPr>
              <a:defRPr lang="en-US"/>
            </a:defPPr>
            <a:lvl1pPr marL="0" algn="l" defTabSz="914400" rtl="0" eaLnBrk="1" latinLnBrk="0" hangingPunct="1">
              <a:defRPr sz="700" kern="1200">
                <a:solidFill>
                  <a:schemeClr val="bg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 2015 Teradata</a:t>
            </a:r>
          </a:p>
        </p:txBody>
      </p:sp>
      <p:sp>
        <p:nvSpPr>
          <p:cNvPr id="12"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a:t>© 2017 Teradata</a:t>
            </a:r>
          </a:p>
        </p:txBody>
      </p:sp>
      <p:sp>
        <p:nvSpPr>
          <p:cNvPr id="9" name="Text Placeholder 9"/>
          <p:cNvSpPr>
            <a:spLocks noGrp="1"/>
          </p:cNvSpPr>
          <p:nvPr>
            <p:ph type="body" sz="quarter" idx="10" hasCustomPrompt="1"/>
          </p:nvPr>
        </p:nvSpPr>
        <p:spPr bwMode="gray">
          <a:xfrm>
            <a:off x="0" y="2523556"/>
            <a:ext cx="5847397" cy="996427"/>
          </a:xfrm>
          <a:solidFill>
            <a:schemeClr val="accent1">
              <a:alpha val="90000"/>
            </a:schemeClr>
          </a:solidFill>
        </p:spPr>
        <p:txBody>
          <a:bodyPr wrap="square" lIns="548640" tIns="320040" rIns="182880" bIns="320040" anchor="b" anchorCtr="0">
            <a:sp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600" b="1">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b="1">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Click to Edit Master Text Styles</a:t>
            </a:r>
          </a:p>
        </p:txBody>
      </p:sp>
    </p:spTree>
    <p:extLst>
      <p:ext uri="{BB962C8B-B14F-4D97-AF65-F5344CB8AC3E}">
        <p14:creationId xmlns:p14="http://schemas.microsoft.com/office/powerpoint/2010/main" val="2293384641"/>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9" name="TextBox 8"/>
          <p:cNvSpPr txBox="1"/>
          <p:nvPr userDrawn="1"/>
        </p:nvSpPr>
        <p:spPr>
          <a:xfrm>
            <a:off x="171052" y="4931654"/>
            <a:ext cx="115416" cy="107722"/>
          </a:xfrm>
          <a:prstGeom prst="rect">
            <a:avLst/>
          </a:prstGeom>
          <a:noFill/>
        </p:spPr>
        <p:txBody>
          <a:bodyPr wrap="none" lIns="0" tIns="0" rIns="0" bIns="0" rtlCol="0">
            <a:spAutoFit/>
          </a:bodyPr>
          <a:lstStyle/>
          <a:p>
            <a:pPr algn="r"/>
            <a:fld id="{0C8E8817-043E-4BA1-A90E-6FB9FA409362}" type="slidenum">
              <a:rPr lang="en-US" sz="700" smtClean="0">
                <a:solidFill>
                  <a:schemeClr val="bg2">
                    <a:lumMod val="75000"/>
                  </a:schemeClr>
                </a:solidFill>
              </a:rPr>
              <a:pPr algn="r"/>
              <a:t>‹#›</a:t>
            </a:fld>
            <a:endParaRPr lang="en-US" sz="700">
              <a:solidFill>
                <a:schemeClr val="bg2">
                  <a:lumMod val="75000"/>
                </a:schemeClr>
              </a:solidFill>
            </a:endParaRPr>
          </a:p>
        </p:txBody>
      </p:sp>
      <p:sp>
        <p:nvSpPr>
          <p:cNvPr id="10" name="TextBox 9"/>
          <p:cNvSpPr txBox="1"/>
          <p:nvPr userDrawn="1"/>
        </p:nvSpPr>
        <p:spPr>
          <a:xfrm>
            <a:off x="153247" y="4918131"/>
            <a:ext cx="133221" cy="130805"/>
          </a:xfrm>
          <a:prstGeom prst="rect">
            <a:avLst/>
          </a:prstGeom>
          <a:solidFill>
            <a:schemeClr val="bg1"/>
          </a:solid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a:t>
            </a:fld>
            <a:endParaRPr lang="en-US" sz="850">
              <a:solidFill>
                <a:schemeClr val="bg2">
                  <a:lumMod val="50000"/>
                </a:schemeClr>
              </a:solidFill>
            </a:endParaRPr>
          </a:p>
        </p:txBody>
      </p:sp>
      <p:sp>
        <p:nvSpPr>
          <p:cNvPr id="3" name="Date Placeholder 2"/>
          <p:cNvSpPr>
            <a:spLocks noGrp="1"/>
          </p:cNvSpPr>
          <p:nvPr>
            <p:ph type="dt" sz="half" idx="10"/>
          </p:nvPr>
        </p:nvSpPr>
        <p:spPr/>
        <p:txBody>
          <a:bodyPr/>
          <a:lstStyle/>
          <a:p>
            <a:r>
              <a:rPr lang="en-US"/>
              <a:t>© 2017 Teradata</a:t>
            </a:r>
          </a:p>
        </p:txBody>
      </p:sp>
      <p:sp>
        <p:nvSpPr>
          <p:cNvPr id="4" name="Footer Placeholder 3"/>
          <p:cNvSpPr>
            <a:spLocks noGrp="1"/>
          </p:cNvSpPr>
          <p:nvPr>
            <p:ph type="ftr" sz="quarter" idx="11"/>
          </p:nvPr>
        </p:nvSpPr>
        <p:spPr/>
        <p:txBody>
          <a:bodyPr/>
          <a:lstStyle/>
          <a:p>
            <a:endParaRPr lang="en-US"/>
          </a:p>
        </p:txBody>
      </p:sp>
      <p:grpSp>
        <p:nvGrpSpPr>
          <p:cNvPr id="11" name="Group 4"/>
          <p:cNvGrpSpPr>
            <a:grpSpLocks noChangeAspect="1"/>
          </p:cNvGrpSpPr>
          <p:nvPr userDrawn="1"/>
        </p:nvGrpSpPr>
        <p:grpSpPr bwMode="gray">
          <a:xfrm>
            <a:off x="2742406" y="2158207"/>
            <a:ext cx="3659188" cy="827087"/>
            <a:chOff x="1728" y="1805"/>
            <a:chExt cx="2305" cy="521"/>
          </a:xfrm>
          <a:solidFill>
            <a:schemeClr val="accent1"/>
          </a:solidFill>
        </p:grpSpPr>
        <p:sp>
          <p:nvSpPr>
            <p:cNvPr id="12" name="Freeform 11"/>
            <p:cNvSpPr>
              <a:spLocks noEditPoints="1"/>
            </p:cNvSpPr>
            <p:nvPr userDrawn="1"/>
          </p:nvSpPr>
          <p:spPr bwMode="gray">
            <a:xfrm>
              <a:off x="1728" y="1805"/>
              <a:ext cx="2231" cy="521"/>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noEditPoints="1"/>
            </p:cNvSpPr>
            <p:nvPr userDrawn="1"/>
          </p:nvSpPr>
          <p:spPr bwMode="gray">
            <a:xfrm>
              <a:off x="3974" y="2210"/>
              <a:ext cx="59" cy="5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5679342"/>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1_End Slide">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bwMode="gray">
          <a:xfrm>
            <a:off x="457201" y="4855464"/>
            <a:ext cx="928914" cy="107722"/>
          </a:xfrm>
          <a:prstGeom prst="rect">
            <a:avLst/>
          </a:prstGeom>
        </p:spPr>
        <p:txBody>
          <a:bodyPr/>
          <a:lstStyle/>
          <a:p>
            <a:r>
              <a:rPr lang="en-US">
                <a:solidFill>
                  <a:srgbClr val="3C3C3B"/>
                </a:solidFill>
              </a:rPr>
              <a:t>© 2015 Teradata</a:t>
            </a:r>
          </a:p>
        </p:txBody>
      </p:sp>
      <p:sp>
        <p:nvSpPr>
          <p:cNvPr id="9" name="TextBox 8"/>
          <p:cNvSpPr txBox="1"/>
          <p:nvPr userDrawn="1"/>
        </p:nvSpPr>
        <p:spPr>
          <a:xfrm>
            <a:off x="171052" y="4837176"/>
            <a:ext cx="115416" cy="107722"/>
          </a:xfrm>
          <a:prstGeom prst="rect">
            <a:avLst/>
          </a:prstGeom>
          <a:noFill/>
        </p:spPr>
        <p:txBody>
          <a:bodyPr wrap="none" lIns="0" tIns="0" rIns="0" bIns="0" rtlCol="0">
            <a:spAutoFit/>
          </a:bodyPr>
          <a:lstStyle/>
          <a:p>
            <a:pPr algn="r"/>
            <a:fld id="{0C8E8817-043E-4BA1-A90E-6FB9FA409362}" type="slidenum">
              <a:rPr lang="en-US" sz="700" smtClean="0">
                <a:solidFill>
                  <a:srgbClr val="D8D8D8">
                    <a:lumMod val="75000"/>
                  </a:srgbClr>
                </a:solidFill>
              </a:rPr>
              <a:pPr algn="r"/>
              <a:t>‹#›</a:t>
            </a:fld>
            <a:endParaRPr lang="en-US" sz="700">
              <a:solidFill>
                <a:srgbClr val="D8D8D8">
                  <a:lumMod val="75000"/>
                </a:srgbClr>
              </a:solidFill>
            </a:endParaRPr>
          </a:p>
        </p:txBody>
      </p:sp>
      <p:sp>
        <p:nvSpPr>
          <p:cNvPr id="8" name="Text Placeholder 15"/>
          <p:cNvSpPr>
            <a:spLocks noGrp="1"/>
          </p:cNvSpPr>
          <p:nvPr>
            <p:ph type="body" sz="quarter" idx="15" hasCustomPrompt="1"/>
          </p:nvPr>
        </p:nvSpPr>
        <p:spPr bwMode="gray">
          <a:xfrm>
            <a:off x="3297994" y="4855464"/>
            <a:ext cx="2548012" cy="106186"/>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a:t>#Insert Hashtag</a:t>
            </a:r>
          </a:p>
        </p:txBody>
      </p:sp>
      <p:sp>
        <p:nvSpPr>
          <p:cNvPr id="10" name="TextBox 9"/>
          <p:cNvSpPr txBox="1"/>
          <p:nvPr userDrawn="1"/>
        </p:nvSpPr>
        <p:spPr>
          <a:xfrm>
            <a:off x="153254" y="4837176"/>
            <a:ext cx="133221" cy="130805"/>
          </a:xfrm>
          <a:prstGeom prst="rect">
            <a:avLst/>
          </a:prstGeom>
          <a:solidFill>
            <a:schemeClr val="bg1"/>
          </a:solidFill>
        </p:spPr>
        <p:txBody>
          <a:bodyPr wrap="none" lIns="0" tIns="0" rIns="0" bIns="0" rtlCol="0">
            <a:spAutoFit/>
          </a:bodyPr>
          <a:lstStyle/>
          <a:p>
            <a:pPr algn="r"/>
            <a:fld id="{0C8E8817-043E-4BA1-A90E-6FB9FA409362}" type="slidenum">
              <a:rPr lang="en-US" sz="850" smtClean="0">
                <a:solidFill>
                  <a:srgbClr val="D8D8D8">
                    <a:lumMod val="50000"/>
                  </a:srgbClr>
                </a:solidFill>
              </a:rPr>
              <a:pPr algn="r"/>
              <a:t>‹#›</a:t>
            </a:fld>
            <a:endParaRPr lang="en-US" sz="850">
              <a:solidFill>
                <a:srgbClr val="D8D8D8">
                  <a:lumMod val="50000"/>
                </a:srgbClr>
              </a:solidFill>
            </a:endParaRPr>
          </a:p>
        </p:txBody>
      </p:sp>
      <p:pic>
        <p:nvPicPr>
          <p:cNvPr id="14" name="Picture 13" descr="14TDPRD223_Think_Big_Logo_F2.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41528" y="895350"/>
            <a:ext cx="3459272" cy="3403658"/>
          </a:xfrm>
          <a:prstGeom prst="rect">
            <a:avLst/>
          </a:prstGeom>
        </p:spPr>
      </p:pic>
    </p:spTree>
    <p:extLst>
      <p:ext uri="{BB962C8B-B14F-4D97-AF65-F5344CB8AC3E}">
        <p14:creationId xmlns:p14="http://schemas.microsoft.com/office/powerpoint/2010/main" val="2285153644"/>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Table Contents">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800600" y="1158875"/>
            <a:ext cx="3886200" cy="3397250"/>
          </a:xfrm>
        </p:spPr>
        <p:txBody>
          <a:bodyPr>
            <a:noAutofit/>
          </a:bodyPr>
          <a:lstStyle>
            <a:lvl1pPr>
              <a:defRPr sz="1800">
                <a:solidFill>
                  <a:schemeClr val="tx1"/>
                </a:solidFill>
              </a:defRPr>
            </a:lvl1pPr>
            <a:lvl2pPr marL="515938" indent="-230188">
              <a:defRPr sz="1600">
                <a:solidFill>
                  <a:schemeClr val="tx1"/>
                </a:solidFill>
              </a:defRPr>
            </a:lvl2pPr>
            <a:lvl3pPr marL="742950" indent="-227013">
              <a:defRPr sz="1400">
                <a:solidFill>
                  <a:schemeClr val="tx1"/>
                </a:solidFill>
              </a:defRPr>
            </a:lvl3pPr>
            <a:lvl4pPr>
              <a:defRPr sz="1800">
                <a:solidFill>
                  <a:schemeClr val="tx1"/>
                </a:solidFill>
              </a:defRPr>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16"/>
          <p:cNvSpPr>
            <a:spLocks noGrp="1"/>
          </p:cNvSpPr>
          <p:nvPr>
            <p:ph type="title" hasCustomPrompt="1"/>
          </p:nvPr>
        </p:nvSpPr>
        <p:spPr bwMode="gray">
          <a:xfrm>
            <a:off x="4800600" y="198882"/>
            <a:ext cx="3886200" cy="669481"/>
          </a:xfrm>
          <a:prstGeom prst="rect">
            <a:avLst/>
          </a:prstGeom>
        </p:spPr>
        <p:txBody>
          <a:bodyPr/>
          <a:lstStyle>
            <a:lvl1pPr>
              <a:defRPr/>
            </a:lvl1pPr>
          </a:lstStyle>
          <a:p>
            <a:r>
              <a:rPr lang="en-US"/>
              <a:t>Click to Edit Master </a:t>
            </a:r>
            <a:br>
              <a:rPr lang="en-US"/>
            </a:br>
            <a:r>
              <a:rPr lang="en-US"/>
              <a:t>Title Style</a:t>
            </a:r>
          </a:p>
        </p:txBody>
      </p:sp>
      <p:sp>
        <p:nvSpPr>
          <p:cNvPr id="6" name="Rectangle 5"/>
          <p:cNvSpPr/>
          <p:nvPr userDrawn="1"/>
        </p:nvSpPr>
        <p:spPr>
          <a:xfrm>
            <a:off x="99060" y="4892040"/>
            <a:ext cx="236220" cy="177165"/>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err="1">
              <a:solidFill>
                <a:prstClr val="white"/>
              </a:solidFill>
            </a:endParaRPr>
          </a:p>
        </p:txBody>
      </p:sp>
      <p:sp>
        <p:nvSpPr>
          <p:cNvPr id="5" name="Picture Placeholder 4"/>
          <p:cNvSpPr>
            <a:spLocks noGrp="1"/>
          </p:cNvSpPr>
          <p:nvPr>
            <p:ph type="pic" sz="quarter" idx="13"/>
          </p:nvPr>
        </p:nvSpPr>
        <p:spPr>
          <a:xfrm>
            <a:off x="0" y="0"/>
            <a:ext cx="4343400" cy="5143500"/>
          </a:xfrm>
        </p:spPr>
        <p:txBody>
          <a:bodyPr anchor="t">
            <a:normAutofit/>
          </a:bodyPr>
          <a:lstStyle>
            <a:lvl1pPr marL="0" indent="0" algn="ctr">
              <a:buFontTx/>
              <a:buNone/>
              <a:defRPr sz="1400"/>
            </a:lvl1pPr>
          </a:lstStyle>
          <a:p>
            <a:r>
              <a:rPr lang="en-US"/>
              <a:t>Drag picture to placeholder or click icon to add</a:t>
            </a:r>
          </a:p>
        </p:txBody>
      </p:sp>
      <p:sp>
        <p:nvSpPr>
          <p:cNvPr id="2" name="Date Placeholder 1"/>
          <p:cNvSpPr>
            <a:spLocks noGrp="1"/>
          </p:cNvSpPr>
          <p:nvPr>
            <p:ph type="dt" sz="half" idx="14"/>
          </p:nvPr>
        </p:nvSpPr>
        <p:spPr/>
        <p:txBody>
          <a:bodyPr/>
          <a:lstStyle/>
          <a:p>
            <a:r>
              <a:rPr lang="en-US"/>
              <a:t>© 2017 Teradata</a:t>
            </a:r>
          </a:p>
        </p:txBody>
      </p:sp>
      <p:sp>
        <p:nvSpPr>
          <p:cNvPr id="4" name="Footer Placeholder 3"/>
          <p:cNvSpPr>
            <a:spLocks noGrp="1"/>
          </p:cNvSpPr>
          <p:nvPr>
            <p:ph type="ftr" sz="quarter" idx="15"/>
          </p:nvPr>
        </p:nvSpPr>
        <p:spPr/>
        <p:txBody>
          <a:bodyPr/>
          <a:lstStyle/>
          <a:p>
            <a:endParaRPr lang="en-US"/>
          </a:p>
        </p:txBody>
      </p:sp>
    </p:spTree>
    <p:extLst>
      <p:ext uri="{BB962C8B-B14F-4D97-AF65-F5344CB8AC3E}">
        <p14:creationId xmlns:p14="http://schemas.microsoft.com/office/powerpoint/2010/main" val="3387318716"/>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7200" y="893928"/>
            <a:ext cx="8229600" cy="3662198"/>
          </a:xfrm>
        </p:spPr>
        <p:txBody>
          <a:bodyPr>
            <a:noAutofit/>
          </a:bodyPr>
          <a:lstStyle>
            <a:lvl1pPr>
              <a:defRPr sz="1800">
                <a:solidFill>
                  <a:schemeClr val="tx1"/>
                </a:solidFill>
              </a:defRPr>
            </a:lvl1pPr>
            <a:lvl2pPr marL="515938" indent="-230188">
              <a:defRPr sz="1600">
                <a:solidFill>
                  <a:schemeClr val="tx1"/>
                </a:solidFill>
              </a:defRPr>
            </a:lvl2pPr>
            <a:lvl3pPr marL="742950" indent="-227013">
              <a:defRPr sz="1400">
                <a:solidFill>
                  <a:schemeClr val="tx1"/>
                </a:solidFill>
              </a:defRPr>
            </a:lvl3pPr>
            <a:lvl4pPr>
              <a:defRPr sz="1800">
                <a:solidFill>
                  <a:schemeClr val="tx1"/>
                </a:solidFill>
              </a:defRPr>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16"/>
          <p:cNvSpPr>
            <a:spLocks noGrp="1"/>
          </p:cNvSpPr>
          <p:nvPr>
            <p:ph type="title" hasCustomPrompt="1"/>
          </p:nvPr>
        </p:nvSpPr>
        <p:spPr bwMode="gray">
          <a:xfrm>
            <a:off x="457200" y="161925"/>
            <a:ext cx="8229600" cy="568230"/>
          </a:xfrm>
          <a:prstGeom prst="rect">
            <a:avLst/>
          </a:prstGeom>
        </p:spPr>
        <p:txBody>
          <a:bodyPr anchor="b" anchorCtr="0"/>
          <a:lstStyle>
            <a:lvl1pPr>
              <a:defRPr/>
            </a:lvl1pPr>
          </a:lstStyle>
          <a:p>
            <a:r>
              <a:rPr lang="en-US"/>
              <a:t>Click to Edit Master Title Style</a:t>
            </a:r>
          </a:p>
        </p:txBody>
      </p:sp>
      <p:sp>
        <p:nvSpPr>
          <p:cNvPr id="2" name="Date Placeholder 1"/>
          <p:cNvSpPr>
            <a:spLocks noGrp="1"/>
          </p:cNvSpPr>
          <p:nvPr>
            <p:ph type="dt" sz="half" idx="10"/>
          </p:nvPr>
        </p:nvSpPr>
        <p:spPr/>
        <p:txBody>
          <a:bodyPr/>
          <a:lstStyle/>
          <a:p>
            <a:r>
              <a:rPr lang="en-US"/>
              <a:t>© 2017 Teradata</a:t>
            </a:r>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28525797"/>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Image">
    <p:spTree>
      <p:nvGrpSpPr>
        <p:cNvPr id="1" name=""/>
        <p:cNvGrpSpPr/>
        <p:nvPr/>
      </p:nvGrpSpPr>
      <p:grpSpPr>
        <a:xfrm>
          <a:off x="0" y="0"/>
          <a:ext cx="0" cy="0"/>
          <a:chOff x="0" y="0"/>
          <a:chExt cx="0" cy="0"/>
        </a:xfrm>
      </p:grpSpPr>
      <p:sp>
        <p:nvSpPr>
          <p:cNvPr id="4" name="Picture Placeholder 3"/>
          <p:cNvSpPr>
            <a:spLocks noGrp="1"/>
          </p:cNvSpPr>
          <p:nvPr>
            <p:ph type="pic" sz="quarter" idx="16"/>
          </p:nvPr>
        </p:nvSpPr>
        <p:spPr>
          <a:xfrm>
            <a:off x="4800600" y="1150938"/>
            <a:ext cx="3886200" cy="3248664"/>
          </a:xfrm>
        </p:spPr>
        <p:txBody>
          <a:bodyPr/>
          <a:lstStyle/>
          <a:p>
            <a:r>
              <a:rPr lang="en-US"/>
              <a:t>Drag picture to placeholder or click icon to add</a:t>
            </a:r>
          </a:p>
        </p:txBody>
      </p:sp>
      <p:sp>
        <p:nvSpPr>
          <p:cNvPr id="3" name="Content Placeholder 2"/>
          <p:cNvSpPr>
            <a:spLocks noGrp="1"/>
          </p:cNvSpPr>
          <p:nvPr>
            <p:ph idx="1"/>
          </p:nvPr>
        </p:nvSpPr>
        <p:spPr bwMode="gray">
          <a:xfrm>
            <a:off x="457200" y="962167"/>
            <a:ext cx="3886200" cy="3593959"/>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6"/>
          <p:cNvSpPr>
            <a:spLocks noGrp="1"/>
          </p:cNvSpPr>
          <p:nvPr>
            <p:ph type="title" hasCustomPrompt="1"/>
          </p:nvPr>
        </p:nvSpPr>
        <p:spPr bwMode="gray">
          <a:xfrm>
            <a:off x="457200" y="129812"/>
            <a:ext cx="8229600" cy="586695"/>
          </a:xfrm>
          <a:prstGeom prst="rect">
            <a:avLst/>
          </a:prstGeom>
        </p:spPr>
        <p:txBody>
          <a:bodyPr anchor="b" anchorCtr="0"/>
          <a:lstStyle>
            <a:lvl1pPr>
              <a:defRPr/>
            </a:lvl1pPr>
          </a:lstStyle>
          <a:p>
            <a:r>
              <a:rPr lang="en-US"/>
              <a:t>Click to Edit Master Title Style</a:t>
            </a:r>
          </a:p>
        </p:txBody>
      </p:sp>
      <p:sp>
        <p:nvSpPr>
          <p:cNvPr id="2" name="Date Placeholder 1"/>
          <p:cNvSpPr>
            <a:spLocks noGrp="1"/>
          </p:cNvSpPr>
          <p:nvPr>
            <p:ph type="dt" sz="half" idx="17"/>
          </p:nvPr>
        </p:nvSpPr>
        <p:spPr/>
        <p:txBody>
          <a:bodyPr/>
          <a:lstStyle/>
          <a:p>
            <a:r>
              <a:rPr lang="en-US"/>
              <a:t>© 2017 Teradata</a:t>
            </a:r>
          </a:p>
        </p:txBody>
      </p:sp>
      <p:sp>
        <p:nvSpPr>
          <p:cNvPr id="5" name="Footer Placeholder 4"/>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1332196183"/>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5" name="Content Placeholder 4"/>
          <p:cNvSpPr>
            <a:spLocks noGrp="1"/>
          </p:cNvSpPr>
          <p:nvPr>
            <p:ph sz="quarter" idx="17"/>
          </p:nvPr>
        </p:nvSpPr>
        <p:spPr>
          <a:xfrm>
            <a:off x="4800600" y="1044053"/>
            <a:ext cx="3886200" cy="351207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idx="1"/>
          </p:nvPr>
        </p:nvSpPr>
        <p:spPr bwMode="gray">
          <a:xfrm>
            <a:off x="457200" y="1044054"/>
            <a:ext cx="3886200" cy="3512071"/>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6"/>
          <p:cNvSpPr>
            <a:spLocks noGrp="1"/>
          </p:cNvSpPr>
          <p:nvPr>
            <p:ph type="title" hasCustomPrompt="1"/>
          </p:nvPr>
        </p:nvSpPr>
        <p:spPr bwMode="gray">
          <a:xfrm>
            <a:off x="457200" y="140422"/>
            <a:ext cx="8229600" cy="657732"/>
          </a:xfrm>
          <a:prstGeom prst="rect">
            <a:avLst/>
          </a:prstGeom>
        </p:spPr>
        <p:txBody>
          <a:bodyPr anchor="b" anchorCtr="0"/>
          <a:lstStyle>
            <a:lvl1pPr>
              <a:defRPr/>
            </a:lvl1pPr>
          </a:lstStyle>
          <a:p>
            <a:r>
              <a:rPr lang="en-US"/>
              <a:t>Click to Edit Master Title Style</a:t>
            </a:r>
          </a:p>
        </p:txBody>
      </p:sp>
      <p:sp>
        <p:nvSpPr>
          <p:cNvPr id="2" name="Date Placeholder 1"/>
          <p:cNvSpPr>
            <a:spLocks noGrp="1"/>
          </p:cNvSpPr>
          <p:nvPr>
            <p:ph type="dt" sz="half" idx="18"/>
          </p:nvPr>
        </p:nvSpPr>
        <p:spPr/>
        <p:txBody>
          <a:bodyPr/>
          <a:lstStyle/>
          <a:p>
            <a:r>
              <a:rPr lang="en-US"/>
              <a:t>© 2017 Teradata</a:t>
            </a:r>
          </a:p>
        </p:txBody>
      </p:sp>
      <p:sp>
        <p:nvSpPr>
          <p:cNvPr id="4" name="Footer Placeholder 3"/>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4238924616"/>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7200" y="1044054"/>
            <a:ext cx="2438400" cy="3512071"/>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p:cNvSpPr>
            <a:spLocks noGrp="1"/>
          </p:cNvSpPr>
          <p:nvPr>
            <p:ph idx="11"/>
          </p:nvPr>
        </p:nvSpPr>
        <p:spPr bwMode="gray">
          <a:xfrm>
            <a:off x="3352800" y="1044054"/>
            <a:ext cx="2438400" cy="3512071"/>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p:cNvSpPr>
            <a:spLocks noGrp="1"/>
          </p:cNvSpPr>
          <p:nvPr>
            <p:ph idx="12"/>
          </p:nvPr>
        </p:nvSpPr>
        <p:spPr bwMode="gray">
          <a:xfrm>
            <a:off x="6248400" y="1044054"/>
            <a:ext cx="2438400" cy="3512071"/>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itle 16"/>
          <p:cNvSpPr>
            <a:spLocks noGrp="1"/>
          </p:cNvSpPr>
          <p:nvPr>
            <p:ph type="title" hasCustomPrompt="1"/>
          </p:nvPr>
        </p:nvSpPr>
        <p:spPr bwMode="gray">
          <a:xfrm>
            <a:off x="457200" y="161926"/>
            <a:ext cx="8229600" cy="636228"/>
          </a:xfrm>
          <a:prstGeom prst="rect">
            <a:avLst/>
          </a:prstGeom>
        </p:spPr>
        <p:txBody>
          <a:bodyPr anchor="b" anchorCtr="0"/>
          <a:lstStyle>
            <a:lvl1pPr>
              <a:defRPr/>
            </a:lvl1pPr>
          </a:lstStyle>
          <a:p>
            <a:r>
              <a:rPr lang="en-US"/>
              <a:t>Click to Edit Master Title Style</a:t>
            </a:r>
          </a:p>
        </p:txBody>
      </p:sp>
      <p:sp>
        <p:nvSpPr>
          <p:cNvPr id="4" name="Date Placeholder 3"/>
          <p:cNvSpPr>
            <a:spLocks noGrp="1"/>
          </p:cNvSpPr>
          <p:nvPr>
            <p:ph type="dt" sz="half" idx="13"/>
          </p:nvPr>
        </p:nvSpPr>
        <p:spPr/>
        <p:txBody>
          <a:bodyPr/>
          <a:lstStyle/>
          <a:p>
            <a:r>
              <a:rPr lang="en-US"/>
              <a:t>© 2017 Teradata</a:t>
            </a:r>
          </a:p>
        </p:txBody>
      </p:sp>
      <p:sp>
        <p:nvSpPr>
          <p:cNvPr id="5" name="Footer Placeholder 4"/>
          <p:cNvSpPr>
            <a:spLocks noGrp="1"/>
          </p:cNvSpPr>
          <p:nvPr>
            <p:ph type="ftr" sz="quarter" idx="14"/>
          </p:nvPr>
        </p:nvSpPr>
        <p:spPr/>
        <p:txBody>
          <a:bodyPr/>
          <a:lstStyle/>
          <a:p>
            <a:endParaRPr lang="en-US"/>
          </a:p>
        </p:txBody>
      </p:sp>
    </p:spTree>
    <p:extLst>
      <p:ext uri="{BB962C8B-B14F-4D97-AF65-F5344CB8AC3E}">
        <p14:creationId xmlns:p14="http://schemas.microsoft.com/office/powerpoint/2010/main" val="3120800298"/>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Left Weighted">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6258796" y="1158875"/>
            <a:ext cx="2438400" cy="3195090"/>
          </a:xfrm>
        </p:spPr>
        <p:txBody>
          <a:bodyPr/>
          <a:lstStyle/>
          <a:p>
            <a:r>
              <a:rPr lang="en-US"/>
              <a:t>Drag picture to placeholder or click icon to add</a:t>
            </a:r>
          </a:p>
        </p:txBody>
      </p:sp>
      <p:sp>
        <p:nvSpPr>
          <p:cNvPr id="3" name="Content Placeholder 2"/>
          <p:cNvSpPr>
            <a:spLocks noGrp="1"/>
          </p:cNvSpPr>
          <p:nvPr>
            <p:ph idx="1"/>
          </p:nvPr>
        </p:nvSpPr>
        <p:spPr bwMode="gray">
          <a:xfrm>
            <a:off x="457200" y="975815"/>
            <a:ext cx="5334000" cy="3580311"/>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6"/>
          <p:cNvSpPr>
            <a:spLocks noGrp="1"/>
          </p:cNvSpPr>
          <p:nvPr>
            <p:ph type="title" hasCustomPrompt="1"/>
          </p:nvPr>
        </p:nvSpPr>
        <p:spPr bwMode="gray">
          <a:xfrm>
            <a:off x="457200" y="161924"/>
            <a:ext cx="8229600" cy="628293"/>
          </a:xfrm>
          <a:prstGeom prst="rect">
            <a:avLst/>
          </a:prstGeom>
        </p:spPr>
        <p:txBody>
          <a:bodyPr anchor="b" anchorCtr="0"/>
          <a:lstStyle>
            <a:lvl1pPr>
              <a:defRPr/>
            </a:lvl1pPr>
          </a:lstStyle>
          <a:p>
            <a:r>
              <a:rPr lang="en-US"/>
              <a:t>Click to Edit Master Title Style</a:t>
            </a:r>
          </a:p>
        </p:txBody>
      </p:sp>
      <p:sp>
        <p:nvSpPr>
          <p:cNvPr id="4" name="Date Placeholder 3"/>
          <p:cNvSpPr>
            <a:spLocks noGrp="1"/>
          </p:cNvSpPr>
          <p:nvPr>
            <p:ph type="dt" sz="half" idx="17"/>
          </p:nvPr>
        </p:nvSpPr>
        <p:spPr/>
        <p:txBody>
          <a:bodyPr/>
          <a:lstStyle/>
          <a:p>
            <a:r>
              <a:rPr lang="en-US"/>
              <a:t>© 2017 Teradata</a:t>
            </a:r>
          </a:p>
        </p:txBody>
      </p:sp>
      <p:sp>
        <p:nvSpPr>
          <p:cNvPr id="6" name="Footer Placeholder 5"/>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3567441956"/>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wo Right Weighted">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457200" y="1145284"/>
            <a:ext cx="2438400" cy="3210015"/>
          </a:xfrm>
        </p:spPr>
        <p:txBody>
          <a:bodyPr/>
          <a:lstStyle/>
          <a:p>
            <a:r>
              <a:rPr lang="en-US"/>
              <a:t>Drag picture to placeholder or click icon to add</a:t>
            </a:r>
          </a:p>
        </p:txBody>
      </p:sp>
      <p:sp>
        <p:nvSpPr>
          <p:cNvPr id="15" name="Content Placeholder 2"/>
          <p:cNvSpPr>
            <a:spLocks noGrp="1"/>
          </p:cNvSpPr>
          <p:nvPr>
            <p:ph idx="12"/>
          </p:nvPr>
        </p:nvSpPr>
        <p:spPr bwMode="gray">
          <a:xfrm>
            <a:off x="3352800" y="982639"/>
            <a:ext cx="5334000" cy="3573486"/>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6"/>
          <p:cNvSpPr>
            <a:spLocks noGrp="1"/>
          </p:cNvSpPr>
          <p:nvPr>
            <p:ph type="title" hasCustomPrompt="1"/>
          </p:nvPr>
        </p:nvSpPr>
        <p:spPr bwMode="gray">
          <a:xfrm>
            <a:off x="457200" y="161925"/>
            <a:ext cx="8229600" cy="622637"/>
          </a:xfrm>
          <a:prstGeom prst="rect">
            <a:avLst/>
          </a:prstGeom>
        </p:spPr>
        <p:txBody>
          <a:bodyPr anchor="b" anchorCtr="0"/>
          <a:lstStyle>
            <a:lvl1pPr>
              <a:defRPr/>
            </a:lvl1pPr>
          </a:lstStyle>
          <a:p>
            <a:r>
              <a:rPr lang="en-US"/>
              <a:t>Click to Edit Master Title Style</a:t>
            </a:r>
          </a:p>
        </p:txBody>
      </p:sp>
      <p:sp>
        <p:nvSpPr>
          <p:cNvPr id="3" name="Date Placeholder 2"/>
          <p:cNvSpPr>
            <a:spLocks noGrp="1"/>
          </p:cNvSpPr>
          <p:nvPr>
            <p:ph type="dt" sz="half" idx="17"/>
          </p:nvPr>
        </p:nvSpPr>
        <p:spPr/>
        <p:txBody>
          <a:bodyPr/>
          <a:lstStyle/>
          <a:p>
            <a:r>
              <a:rPr lang="en-US"/>
              <a:t>© 2017 Teradata</a:t>
            </a:r>
          </a:p>
        </p:txBody>
      </p:sp>
      <p:sp>
        <p:nvSpPr>
          <p:cNvPr id="4" name="Footer Placeholder 3"/>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2371370559"/>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23"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921603"/>
            <a:ext cx="8229600" cy="3634523"/>
          </a:xfrm>
          <a:prstGeom prst="rect">
            <a:avLst/>
          </a:prstGeom>
        </p:spPr>
        <p:txBody>
          <a:bodyPr vert="horz" lIns="0" tIns="0" rIns="0" bIns="0" rtlCol="0">
            <a:noAutofit/>
          </a:bodyPr>
          <a:lstStyle/>
          <a:p>
            <a:pPr lvl="0"/>
            <a:r>
              <a:rPr lang="en-US"/>
              <a:t>Click to edit Master text styles: Standard bullet</a:t>
            </a:r>
          </a:p>
          <a:p>
            <a:pPr lvl="1"/>
            <a:r>
              <a:rPr lang="en-US"/>
              <a:t>Second level: Sub bullet</a:t>
            </a:r>
          </a:p>
          <a:p>
            <a:pPr lvl="2"/>
            <a:r>
              <a:rPr lang="en-US"/>
              <a:t>Third level: Tertiary bullet</a:t>
            </a:r>
          </a:p>
          <a:p>
            <a:pPr lvl="3"/>
            <a:r>
              <a:rPr lang="en-US"/>
              <a:t>Fourth level: Body copy</a:t>
            </a:r>
          </a:p>
          <a:p>
            <a:pPr lvl="4"/>
            <a:r>
              <a:rPr lang="en-US"/>
              <a:t>Fifth level: Main Heading</a:t>
            </a:r>
          </a:p>
          <a:p>
            <a:pPr lvl="5"/>
            <a:r>
              <a:rPr lang="en-US"/>
              <a:t>Sixth level: Subheading</a:t>
            </a:r>
          </a:p>
          <a:p>
            <a:pPr lvl="6"/>
            <a:r>
              <a:rPr lang="en-US"/>
              <a:t>Seventh level: Tertiary heading</a:t>
            </a:r>
          </a:p>
          <a:p>
            <a:pPr lvl="7"/>
            <a:r>
              <a:rPr lang="en-US"/>
              <a:t>Eighth level: Numbered lists</a:t>
            </a:r>
          </a:p>
          <a:p>
            <a:pPr lvl="8"/>
            <a:r>
              <a:rPr lang="en-US"/>
              <a:t>Ninth level: Source</a:t>
            </a:r>
          </a:p>
        </p:txBody>
      </p:sp>
      <p:grpSp>
        <p:nvGrpSpPr>
          <p:cNvPr id="21" name="Group 20" hidden="1"/>
          <p:cNvGrpSpPr/>
          <p:nvPr/>
        </p:nvGrpSpPr>
        <p:grpSpPr>
          <a:xfrm>
            <a:off x="0" y="0"/>
            <a:ext cx="9144000" cy="5143500"/>
            <a:chOff x="0" y="0"/>
            <a:chExt cx="9144000" cy="6858000"/>
          </a:xfrm>
        </p:grpSpPr>
        <p:grpSp>
          <p:nvGrpSpPr>
            <p:cNvPr id="7" name="Group 6"/>
            <p:cNvGrpSpPr/>
            <p:nvPr userDrawn="1"/>
          </p:nvGrpSpPr>
          <p:grpSpPr>
            <a:xfrm>
              <a:off x="0" y="0"/>
              <a:ext cx="9144000" cy="6858000"/>
              <a:chOff x="0" y="0"/>
              <a:chExt cx="9144000" cy="6858000"/>
            </a:xfrm>
          </p:grpSpPr>
          <p:sp>
            <p:nvSpPr>
              <p:cNvPr id="8" name="Rectangle 7"/>
              <p:cNvSpPr>
                <a:spLocks noChangeAspect="1"/>
              </p:cNvSpPr>
              <p:nvPr/>
            </p:nvSpPr>
            <p:spPr>
              <a:xfrm>
                <a:off x="0" y="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a:spLocks noChangeAspect="1"/>
              </p:cNvSpPr>
              <p:nvPr/>
            </p:nvSpPr>
            <p:spPr>
              <a:xfrm>
                <a:off x="8686800" y="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ChangeAspect="1"/>
              </p:cNvSpPr>
              <p:nvPr/>
            </p:nvSpPr>
            <p:spPr>
              <a:xfrm>
                <a:off x="0" y="640080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ChangeAspect="1"/>
              </p:cNvSpPr>
              <p:nvPr/>
            </p:nvSpPr>
            <p:spPr>
              <a:xfrm>
                <a:off x="8686800" y="640080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457200" y="0"/>
                <a:ext cx="0" cy="685800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686800" y="0"/>
                <a:ext cx="0" cy="685800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457200"/>
                <a:ext cx="9144000" cy="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6400800"/>
                <a:ext cx="9144000" cy="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grpSp>
        <p:cxnSp>
          <p:nvCxnSpPr>
            <p:cNvPr id="19" name="Straight Connector 18"/>
            <p:cNvCxnSpPr/>
            <p:nvPr userDrawn="1"/>
          </p:nvCxnSpPr>
          <p:spPr>
            <a:xfrm>
              <a:off x="457200" y="1802847"/>
              <a:ext cx="8229600" cy="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grpSp>
      <p:sp>
        <p:nvSpPr>
          <p:cNvPr id="20" name="TextBox 19"/>
          <p:cNvSpPr txBox="1"/>
          <p:nvPr/>
        </p:nvSpPr>
        <p:spPr>
          <a:xfrm>
            <a:off x="153247" y="4918131"/>
            <a:ext cx="133221" cy="130805"/>
          </a:xfrm>
          <a:prstGeom prst="rect">
            <a:avLst/>
          </a:prstGeom>
          <a:no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a:t>
            </a:fld>
            <a:endParaRPr lang="en-US" sz="850">
              <a:solidFill>
                <a:schemeClr val="bg2">
                  <a:lumMod val="50000"/>
                </a:schemeClr>
              </a:solidFill>
            </a:endParaRPr>
          </a:p>
        </p:txBody>
      </p:sp>
      <p:sp>
        <p:nvSpPr>
          <p:cNvPr id="35" name="Title Placeholder 1"/>
          <p:cNvSpPr>
            <a:spLocks noGrp="1"/>
          </p:cNvSpPr>
          <p:nvPr>
            <p:ph type="title"/>
          </p:nvPr>
        </p:nvSpPr>
        <p:spPr>
          <a:xfrm>
            <a:off x="457200" y="165100"/>
            <a:ext cx="8229600" cy="578703"/>
          </a:xfrm>
          <a:prstGeom prst="rect">
            <a:avLst/>
          </a:prstGeom>
        </p:spPr>
        <p:txBody>
          <a:bodyPr vert="horz" lIns="0" tIns="0" rIns="0" bIns="0" rtlCol="0" anchor="b" anchorCtr="0">
            <a:noAutofit/>
          </a:bodyPr>
          <a:lstStyle/>
          <a:p>
            <a:r>
              <a:rPr lang="en-US"/>
              <a:t>Click to edit Master title style</a:t>
            </a:r>
          </a:p>
        </p:txBody>
      </p:sp>
      <p:sp>
        <p:nvSpPr>
          <p:cNvPr id="2"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a:t>© 2017 Teradata</a:t>
            </a:r>
          </a:p>
        </p:txBody>
      </p:sp>
      <p:sp>
        <p:nvSpPr>
          <p:cNvPr id="4"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a:p>
        </p:txBody>
      </p:sp>
      <p:pic>
        <p:nvPicPr>
          <p:cNvPr id="25" name="Picture 24" descr="14TDPRD223_Think_Big_Logo_F2.png"/>
          <p:cNvPicPr>
            <a:picLocks noChangeAspect="1"/>
          </p:cNvPicPr>
          <p:nvPr userDrawn="1"/>
        </p:nvPicPr>
        <p:blipFill>
          <a:blip r:embed="rId23" cstate="print">
            <a:extLst>
              <a:ext uri="{28A0092B-C50C-407E-A947-70E740481C1C}">
                <a14:useLocalDpi xmlns:a14="http://schemas.microsoft.com/office/drawing/2010/main"/>
              </a:ext>
            </a:extLst>
          </a:blip>
          <a:stretch>
            <a:fillRect/>
          </a:stretch>
        </p:blipFill>
        <p:spPr>
          <a:xfrm>
            <a:off x="8650979" y="4663439"/>
            <a:ext cx="474733" cy="467101"/>
          </a:xfrm>
          <a:prstGeom prst="rect">
            <a:avLst/>
          </a:prstGeom>
        </p:spPr>
      </p:pic>
    </p:spTree>
    <p:extLst>
      <p:ext uri="{BB962C8B-B14F-4D97-AF65-F5344CB8AC3E}">
        <p14:creationId xmlns:p14="http://schemas.microsoft.com/office/powerpoint/2010/main" val="2126467470"/>
      </p:ext>
    </p:extLst>
  </p:cSld>
  <p:clrMap bg1="lt1" tx1="dk1" bg2="lt2" tx2="dk2" accent1="accent1" accent2="accent2" accent3="accent3" accent4="accent4" accent5="accent5" accent6="accent6" hlink="hlink" folHlink="folHlink"/>
  <p:sldLayoutIdLst>
    <p:sldLayoutId id="2147483673" r:id="rId1"/>
    <p:sldLayoutId id="2147483712" r:id="rId2"/>
    <p:sldLayoutId id="2147483667" r:id="rId3"/>
    <p:sldLayoutId id="2147483650" r:id="rId4"/>
    <p:sldLayoutId id="2147483658" r:id="rId5"/>
    <p:sldLayoutId id="2147483709" r:id="rId6"/>
    <p:sldLayoutId id="2147483659" r:id="rId7"/>
    <p:sldLayoutId id="2147483662" r:id="rId8"/>
    <p:sldLayoutId id="2147483663" r:id="rId9"/>
    <p:sldLayoutId id="2147483654" r:id="rId10"/>
    <p:sldLayoutId id="2147483715" r:id="rId11"/>
    <p:sldLayoutId id="2147483655" r:id="rId12"/>
    <p:sldLayoutId id="2147483716" r:id="rId13"/>
    <p:sldLayoutId id="2147483719" r:id="rId14"/>
    <p:sldLayoutId id="2147483670" r:id="rId15"/>
    <p:sldLayoutId id="2147483710" r:id="rId16"/>
    <p:sldLayoutId id="2147483660" r:id="rId17"/>
    <p:sldLayoutId id="2147483720" r:id="rId18"/>
    <p:sldLayoutId id="2147483714" r:id="rId19"/>
    <p:sldLayoutId id="2147483661" r:id="rId20"/>
    <p:sldLayoutId id="2147483725" r:id="rId21"/>
  </p:sldLayoutIdLst>
  <p:transition spd="med">
    <p:fade/>
  </p:transition>
  <p:hf sldNum="0" hdr="0" ftr="0"/>
  <p:txStyles>
    <p:titleStyle>
      <a:lvl1pPr algn="l" defTabSz="914400" rtl="0" eaLnBrk="1" latinLnBrk="0" hangingPunct="1">
        <a:lnSpc>
          <a:spcPct val="95000"/>
        </a:lnSpc>
        <a:spcBef>
          <a:spcPct val="0"/>
        </a:spcBef>
        <a:buNone/>
        <a:defRPr sz="2200" b="1" kern="1200" baseline="0">
          <a:solidFill>
            <a:schemeClr val="accent1"/>
          </a:solidFill>
          <a:latin typeface="+mj-lt"/>
          <a:ea typeface="+mj-ea"/>
          <a:cs typeface="+mj-cs"/>
        </a:defRPr>
      </a:lvl1pPr>
    </p:titleStyle>
    <p:bodyStyle>
      <a:lvl1pPr marL="228600" indent="-228600" algn="l" defTabSz="914400" rtl="0" eaLnBrk="1" latinLnBrk="0" hangingPunct="1">
        <a:lnSpc>
          <a:spcPct val="95000"/>
        </a:lnSpc>
        <a:spcBef>
          <a:spcPts val="600"/>
        </a:spcBef>
        <a:spcAft>
          <a:spcPts val="200"/>
        </a:spcAft>
        <a:buFont typeface="Arial" panose="020B0604020202020204" pitchFamily="34" charset="0"/>
        <a:buChar char="•"/>
        <a:defRPr sz="1800" b="0" kern="1200" baseline="0">
          <a:solidFill>
            <a:schemeClr val="tx1"/>
          </a:solidFill>
          <a:latin typeface="+mn-lt"/>
          <a:ea typeface="+mn-ea"/>
          <a:cs typeface="+mn-cs"/>
        </a:defRPr>
      </a:lvl1pPr>
      <a:lvl2pPr marL="457200" indent="-228600" algn="l" defTabSz="914400" rtl="0" eaLnBrk="1" latinLnBrk="0" hangingPunct="1">
        <a:lnSpc>
          <a:spcPct val="85000"/>
        </a:lnSpc>
        <a:spcBef>
          <a:spcPts val="200"/>
        </a:spcBef>
        <a:spcAft>
          <a:spcPts val="200"/>
        </a:spcAft>
        <a:buFont typeface="Arial" panose="020B0604020202020204" pitchFamily="34" charset="0"/>
        <a:buChar char="–"/>
        <a:defRPr sz="1600" b="0" kern="1200">
          <a:solidFill>
            <a:schemeClr val="tx1"/>
          </a:solidFill>
          <a:latin typeface="+mn-lt"/>
          <a:ea typeface="+mn-ea"/>
          <a:cs typeface="+mn-cs"/>
        </a:defRPr>
      </a:lvl2pPr>
      <a:lvl3pPr marL="628650" indent="-171450" algn="l" defTabSz="914400" rtl="0" eaLnBrk="1" latinLnBrk="0" hangingPunct="1">
        <a:lnSpc>
          <a:spcPct val="85000"/>
        </a:lnSpc>
        <a:spcBef>
          <a:spcPts val="200"/>
        </a:spcBef>
        <a:spcAft>
          <a:spcPts val="200"/>
        </a:spcAft>
        <a:buFont typeface="Arial" panose="020B0604020202020204" pitchFamily="34" charset="0"/>
        <a:buChar char="-"/>
        <a:defRPr sz="1400" b="0" kern="1200">
          <a:solidFill>
            <a:schemeClr val="tx1"/>
          </a:solidFill>
          <a:latin typeface="+mn-lt"/>
          <a:ea typeface="+mn-ea"/>
          <a:cs typeface="+mn-cs"/>
        </a:defRPr>
      </a:lvl3pPr>
      <a:lvl4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tx1"/>
          </a:solidFill>
          <a:latin typeface="+mn-lt"/>
          <a:ea typeface="+mn-ea"/>
          <a:cs typeface="+mn-cs"/>
        </a:defRPr>
      </a:lvl4pPr>
      <a:lvl5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accent1"/>
          </a:solidFill>
          <a:latin typeface="+mn-lt"/>
          <a:ea typeface="+mn-ea"/>
          <a:cs typeface="+mn-cs"/>
        </a:defRPr>
      </a:lvl5pPr>
      <a:lvl6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tx2"/>
          </a:solidFill>
          <a:latin typeface="+mn-lt"/>
          <a:ea typeface="+mn-ea"/>
          <a:cs typeface="+mn-cs"/>
        </a:defRPr>
      </a:lvl6pPr>
      <a:lvl7pPr marL="0" indent="0" algn="l" defTabSz="914400" rtl="0" eaLnBrk="1" latinLnBrk="0" hangingPunct="1">
        <a:lnSpc>
          <a:spcPct val="95000"/>
        </a:lnSpc>
        <a:spcBef>
          <a:spcPts val="1000"/>
        </a:spcBef>
        <a:spcAft>
          <a:spcPts val="0"/>
        </a:spcAft>
        <a:buFont typeface="Arial" panose="020B0604020202020204" pitchFamily="34" charset="0"/>
        <a:buChar char="​"/>
        <a:defRPr sz="1800" b="1" kern="1200">
          <a:solidFill>
            <a:schemeClr val="tx1"/>
          </a:solidFill>
          <a:latin typeface="+mn-lt"/>
          <a:ea typeface="+mn-ea"/>
          <a:cs typeface="+mn-cs"/>
        </a:defRPr>
      </a:lvl7pPr>
      <a:lvl8pPr marL="228600" indent="-228600" algn="l" defTabSz="914400" rtl="0" eaLnBrk="1" latinLnBrk="0" hangingPunct="1">
        <a:lnSpc>
          <a:spcPct val="95000"/>
        </a:lnSpc>
        <a:spcBef>
          <a:spcPts val="200"/>
        </a:spcBef>
        <a:spcAft>
          <a:spcPts val="200"/>
        </a:spcAft>
        <a:buFont typeface="+mj-lt"/>
        <a:buAutoNum type="arabicPeriod"/>
        <a:defRPr sz="1800" b="0" kern="1200" baseline="0">
          <a:solidFill>
            <a:schemeClr val="tx1"/>
          </a:solidFill>
          <a:latin typeface="+mn-lt"/>
          <a:ea typeface="+mn-ea"/>
          <a:cs typeface="+mn-cs"/>
        </a:defRPr>
      </a:lvl8pPr>
      <a:lvl9pPr marL="0" indent="0" algn="l" defTabSz="914400" rtl="0" eaLnBrk="1" latinLnBrk="0" hangingPunct="1">
        <a:lnSpc>
          <a:spcPct val="95000"/>
        </a:lnSpc>
        <a:spcBef>
          <a:spcPts val="400"/>
        </a:spcBef>
        <a:spcAft>
          <a:spcPts val="400"/>
        </a:spcAft>
        <a:buFont typeface="Arial" panose="020B0604020202020204" pitchFamily="34" charset="0"/>
        <a:buChar char="​"/>
        <a:defRPr sz="900" b="0" kern="1200">
          <a:solidFill>
            <a:schemeClr val="accent6"/>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2.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3.tiff"/></Relationships>
</file>

<file path=ppt/slides/_rels/slide2.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1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3.tiff"/><Relationship Id="rId4" Type="http://schemas.openxmlformats.org/officeDocument/2006/relationships/image" Target="../media/image14.png"/><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5.png"/><Relationship Id="rId6" Type="http://schemas.openxmlformats.org/officeDocument/2006/relationships/image" Target="../media/image18.png"/><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10.xml"/><Relationship Id="rId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Layout" Target="../slideLayouts/slideLayout11.xml"/><Relationship Id="rId3"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9.tif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30.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31.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 Id="rId3"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s>
</file>

<file path=ppt/slides/_rels/slide43.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Layout" Target="../slideLayouts/slideLayout11.xml"/><Relationship Id="rId3"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 Id="rId3" Type="http://schemas.openxmlformats.org/officeDocument/2006/relationships/image" Target="../media/image35.png"/></Relationships>
</file>

<file path=ppt/slides/_rels/slide46.xml.rels><?xml version="1.0" encoding="UTF-8" standalone="yes"?>
<Relationships xmlns="http://schemas.openxmlformats.org/package/2006/relationships"><Relationship Id="rId3" Type="http://schemas.openxmlformats.org/officeDocument/2006/relationships/image" Target="../media/image36.emf"/><Relationship Id="rId4" Type="http://schemas.openxmlformats.org/officeDocument/2006/relationships/image" Target="../media/image37.emf"/><Relationship Id="rId5" Type="http://schemas.openxmlformats.org/officeDocument/2006/relationships/image" Target="../media/image38.png"/><Relationship Id="rId6" Type="http://schemas.openxmlformats.org/officeDocument/2006/relationships/image" Target="../media/image39.png"/><Relationship Id="rId1" Type="http://schemas.openxmlformats.org/officeDocument/2006/relationships/slideLayout" Target="../slideLayouts/slideLayout10.xml"/><Relationship Id="rId2" Type="http://schemas.openxmlformats.org/officeDocument/2006/relationships/notesSlide" Target="../notesSlides/notesSlide4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 Id="rId3"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emf"/><Relationship Id="rId5" Type="http://schemas.openxmlformats.org/officeDocument/2006/relationships/image" Target="../media/image8.emf"/><Relationship Id="rId6" Type="http://schemas.openxmlformats.org/officeDocument/2006/relationships/image" Target="../media/image9.emf"/><Relationship Id="rId7" Type="http://schemas.openxmlformats.org/officeDocument/2006/relationships/image" Target="../media/image10.tiff"/><Relationship Id="rId8" Type="http://schemas.openxmlformats.org/officeDocument/2006/relationships/image" Target="../media/image11.emf"/><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11.xml"/><Relationship Id="rId3"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2"/>
          </p:nvPr>
        </p:nvPicPr>
        <p:blipFill>
          <a:blip r:embed="rId3" cstate="hqprint">
            <a:extLst>
              <a:ext uri="{28A0092B-C50C-407E-A947-70E740481C1C}">
                <a14:useLocalDpi xmlns:a14="http://schemas.microsoft.com/office/drawing/2010/main"/>
              </a:ext>
            </a:extLst>
          </a:blip>
          <a:srcRect/>
          <a:stretch>
            <a:fillRect/>
          </a:stretch>
        </p:blipFill>
        <p:spPr>
          <a:xfrm>
            <a:off x="0" y="257961"/>
            <a:ext cx="9153549" cy="4344810"/>
          </a:xfrm>
        </p:spPr>
      </p:pic>
      <p:sp>
        <p:nvSpPr>
          <p:cNvPr id="5" name="Text Placeholder 6"/>
          <p:cNvSpPr>
            <a:spLocks noGrp="1"/>
          </p:cNvSpPr>
          <p:nvPr>
            <p:ph type="body" sz="quarter" idx="11"/>
          </p:nvPr>
        </p:nvSpPr>
        <p:spPr>
          <a:xfrm>
            <a:off x="-1" y="3051539"/>
            <a:ext cx="4460034" cy="1428083"/>
          </a:xfrm>
        </p:spPr>
        <p:txBody>
          <a:bodyPr/>
          <a:lstStyle/>
          <a:p>
            <a:r>
              <a:rPr lang="en-US" dirty="0" smtClean="0"/>
              <a:t>Recommender Systems</a:t>
            </a:r>
          </a:p>
          <a:p>
            <a:r>
              <a:rPr lang="en-US" dirty="0" smtClean="0"/>
              <a:t>Collaborative Filtering</a:t>
            </a:r>
          </a:p>
          <a:p>
            <a:r>
              <a:rPr lang="en-US" dirty="0" smtClean="0"/>
              <a:t>Deep &amp; Wide Learning</a:t>
            </a:r>
          </a:p>
          <a:p>
            <a:r>
              <a:rPr lang="en-US" dirty="0" smtClean="0"/>
              <a:t>Deep Matrix Factorization</a:t>
            </a:r>
          </a:p>
        </p:txBody>
      </p:sp>
      <p:sp>
        <p:nvSpPr>
          <p:cNvPr id="8" name="TextBox 7"/>
          <p:cNvSpPr txBox="1"/>
          <p:nvPr/>
        </p:nvSpPr>
        <p:spPr>
          <a:xfrm>
            <a:off x="6015628" y="465356"/>
            <a:ext cx="3023331" cy="1674305"/>
          </a:xfrm>
          <a:prstGeom prst="rect">
            <a:avLst/>
          </a:prstGeom>
          <a:noFill/>
        </p:spPr>
        <p:txBody>
          <a:bodyPr wrap="square" rtlCol="0">
            <a:spAutoFit/>
          </a:bodyPr>
          <a:lstStyle/>
          <a:p>
            <a:pPr algn="r">
              <a:lnSpc>
                <a:spcPct val="95000"/>
              </a:lnSpc>
              <a:spcBef>
                <a:spcPts val="400"/>
              </a:spcBef>
            </a:pPr>
            <a:r>
              <a:rPr lang="en-US" sz="1200" b="1" dirty="0">
                <a:solidFill>
                  <a:schemeClr val="bg1"/>
                </a:solidFill>
              </a:rPr>
              <a:t>Mo Patel</a:t>
            </a:r>
          </a:p>
          <a:p>
            <a:pPr algn="r">
              <a:lnSpc>
                <a:spcPct val="120000"/>
              </a:lnSpc>
              <a:spcBef>
                <a:spcPts val="400"/>
              </a:spcBef>
            </a:pPr>
            <a:r>
              <a:rPr lang="en-US" sz="1000" dirty="0">
                <a:solidFill>
                  <a:schemeClr val="bg1"/>
                </a:solidFill>
              </a:rPr>
              <a:t>Director, Artificial Intelligence</a:t>
            </a:r>
          </a:p>
          <a:p>
            <a:pPr algn="r">
              <a:lnSpc>
                <a:spcPct val="120000"/>
              </a:lnSpc>
              <a:spcBef>
                <a:spcPts val="400"/>
              </a:spcBef>
            </a:pPr>
            <a:r>
              <a:rPr lang="en-US" sz="1000" dirty="0">
                <a:solidFill>
                  <a:schemeClr val="bg1"/>
                </a:solidFill>
              </a:rPr>
              <a:t>Think Big </a:t>
            </a:r>
            <a:r>
              <a:rPr lang="en-US" sz="1000" dirty="0" smtClean="0">
                <a:solidFill>
                  <a:schemeClr val="bg1"/>
                </a:solidFill>
              </a:rPr>
              <a:t>Analytics</a:t>
            </a:r>
          </a:p>
          <a:p>
            <a:pPr algn="r">
              <a:lnSpc>
                <a:spcPct val="95000"/>
              </a:lnSpc>
              <a:spcBef>
                <a:spcPts val="400"/>
              </a:spcBef>
            </a:pPr>
            <a:r>
              <a:rPr lang="en-US" sz="1200" b="1" dirty="0" smtClean="0">
                <a:solidFill>
                  <a:schemeClr val="bg1"/>
                </a:solidFill>
              </a:rPr>
              <a:t>Cynthia Li</a:t>
            </a:r>
            <a:endParaRPr lang="en-US" sz="1200" b="1" dirty="0">
              <a:solidFill>
                <a:schemeClr val="bg1"/>
              </a:solidFill>
            </a:endParaRPr>
          </a:p>
          <a:p>
            <a:pPr algn="r">
              <a:lnSpc>
                <a:spcPct val="120000"/>
              </a:lnSpc>
              <a:spcBef>
                <a:spcPts val="400"/>
              </a:spcBef>
            </a:pPr>
            <a:r>
              <a:rPr lang="en-US" sz="1000" dirty="0" smtClean="0">
                <a:solidFill>
                  <a:schemeClr val="bg1"/>
                </a:solidFill>
              </a:rPr>
              <a:t>Data Scientist</a:t>
            </a:r>
            <a:endParaRPr lang="en-US" sz="1000" dirty="0">
              <a:solidFill>
                <a:schemeClr val="bg1"/>
              </a:solidFill>
            </a:endParaRPr>
          </a:p>
          <a:p>
            <a:pPr algn="r">
              <a:lnSpc>
                <a:spcPct val="120000"/>
              </a:lnSpc>
              <a:spcBef>
                <a:spcPts val="400"/>
              </a:spcBef>
            </a:pPr>
            <a:r>
              <a:rPr lang="en-US" sz="1000" dirty="0">
                <a:solidFill>
                  <a:schemeClr val="bg1"/>
                </a:solidFill>
              </a:rPr>
              <a:t>Think Big Analytics</a:t>
            </a:r>
          </a:p>
          <a:p>
            <a:pPr algn="r">
              <a:lnSpc>
                <a:spcPct val="120000"/>
              </a:lnSpc>
              <a:spcBef>
                <a:spcPts val="400"/>
              </a:spcBef>
            </a:pPr>
            <a:endParaRPr lang="en-US" sz="1000" dirty="0">
              <a:solidFill>
                <a:schemeClr val="bg1"/>
              </a:solidFill>
            </a:endParaRPr>
          </a:p>
        </p:txBody>
      </p:sp>
      <p:sp>
        <p:nvSpPr>
          <p:cNvPr id="3" name="Text Placeholder 2"/>
          <p:cNvSpPr>
            <a:spLocks noGrp="1"/>
          </p:cNvSpPr>
          <p:nvPr>
            <p:ph type="body" sz="quarter" idx="10"/>
          </p:nvPr>
        </p:nvSpPr>
        <p:spPr>
          <a:xfrm>
            <a:off x="-1" y="570000"/>
            <a:ext cx="5847397" cy="2396041"/>
          </a:xfrm>
        </p:spPr>
        <p:txBody>
          <a:bodyPr/>
          <a:lstStyle/>
          <a:p>
            <a:r>
              <a:rPr lang="en-US" dirty="0" smtClean="0"/>
              <a:t>Deep Learning for Recommender Systems</a:t>
            </a:r>
            <a:endParaRPr lang="en-US" dirty="0"/>
          </a:p>
          <a:p>
            <a:endParaRPr lang="en-US" sz="1400" b="0" dirty="0">
              <a:solidFill>
                <a:schemeClr val="accent2">
                  <a:lumMod val="40000"/>
                  <a:lumOff val="60000"/>
                </a:schemeClr>
              </a:solidFill>
            </a:endParaRPr>
          </a:p>
          <a:p>
            <a:r>
              <a:rPr lang="en-US" b="0" dirty="0" smtClean="0">
                <a:solidFill>
                  <a:schemeClr val="accent2">
                    <a:lumMod val="40000"/>
                    <a:lumOff val="60000"/>
                  </a:schemeClr>
                </a:solidFill>
              </a:rPr>
              <a:t>Strata Data Conference</a:t>
            </a:r>
            <a:endParaRPr lang="en-US" b="0" dirty="0">
              <a:solidFill>
                <a:schemeClr val="accent2">
                  <a:lumMod val="40000"/>
                  <a:lumOff val="60000"/>
                </a:schemeClr>
              </a:solidFill>
            </a:endParaRPr>
          </a:p>
          <a:p>
            <a:r>
              <a:rPr lang="en-US" b="0" dirty="0" smtClean="0">
                <a:solidFill>
                  <a:schemeClr val="accent2">
                    <a:lumMod val="40000"/>
                    <a:lumOff val="60000"/>
                  </a:schemeClr>
                </a:solidFill>
              </a:rPr>
              <a:t>New York 2017</a:t>
            </a:r>
            <a:endParaRPr lang="en-US" b="0" dirty="0">
              <a:solidFill>
                <a:schemeClr val="accent2">
                  <a:lumMod val="40000"/>
                  <a:lumOff val="60000"/>
                </a:schemeClr>
              </a:solidFill>
            </a:endParaRPr>
          </a:p>
        </p:txBody>
      </p:sp>
    </p:spTree>
    <p:extLst>
      <p:ext uri="{BB962C8B-B14F-4D97-AF65-F5344CB8AC3E}">
        <p14:creationId xmlns:p14="http://schemas.microsoft.com/office/powerpoint/2010/main" val="172970101"/>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Collect data -&gt; explicit/implicit/hybrid feedback </a:t>
            </a:r>
          </a:p>
          <a:p>
            <a:r>
              <a:rPr lang="en-US" dirty="0" smtClean="0"/>
              <a:t>Learn Rules</a:t>
            </a:r>
          </a:p>
          <a:p>
            <a:pPr lvl="1"/>
            <a:r>
              <a:rPr lang="en-US" dirty="0" smtClean="0"/>
              <a:t>Wine &amp; Cheese</a:t>
            </a:r>
          </a:p>
          <a:p>
            <a:pPr lvl="1"/>
            <a:r>
              <a:rPr lang="en-US" dirty="0" smtClean="0"/>
              <a:t>Beer &amp; Diapers</a:t>
            </a:r>
            <a:endParaRPr lang="en-US" dirty="0"/>
          </a:p>
          <a:p>
            <a:r>
              <a:rPr lang="en-US" dirty="0"/>
              <a:t>Filtering</a:t>
            </a:r>
          </a:p>
          <a:p>
            <a:pPr lvl="1"/>
            <a:r>
              <a:rPr lang="en-US" dirty="0"/>
              <a:t>Content based</a:t>
            </a:r>
          </a:p>
          <a:p>
            <a:pPr lvl="1"/>
            <a:r>
              <a:rPr lang="en-US" dirty="0"/>
              <a:t>Collaborative</a:t>
            </a:r>
          </a:p>
          <a:p>
            <a:pPr lvl="1"/>
            <a:r>
              <a:rPr lang="en-US" dirty="0"/>
              <a:t>Hybrid</a:t>
            </a:r>
          </a:p>
          <a:p>
            <a:endParaRPr lang="en-US" dirty="0"/>
          </a:p>
        </p:txBody>
      </p:sp>
      <p:sp>
        <p:nvSpPr>
          <p:cNvPr id="3" name="Title 2"/>
          <p:cNvSpPr>
            <a:spLocks noGrp="1"/>
          </p:cNvSpPr>
          <p:nvPr>
            <p:ph type="title"/>
          </p:nvPr>
        </p:nvSpPr>
        <p:spPr/>
        <p:txBody>
          <a:bodyPr/>
          <a:lstStyle/>
          <a:p>
            <a:pPr lvl="0">
              <a:spcBef>
                <a:spcPts val="600"/>
              </a:spcBef>
              <a:spcAft>
                <a:spcPts val="200"/>
              </a:spcAft>
            </a:pPr>
            <a:r>
              <a:rPr lang="en-US" dirty="0"/>
              <a:t>Traditional recommendation approaches</a:t>
            </a:r>
          </a:p>
        </p:txBody>
      </p:sp>
      <p:sp>
        <p:nvSpPr>
          <p:cNvPr id="4" name="Date Placeholder 3"/>
          <p:cNvSpPr>
            <a:spLocks noGrp="1"/>
          </p:cNvSpPr>
          <p:nvPr>
            <p:ph type="dt" sz="half" idx="10"/>
          </p:nvPr>
        </p:nvSpPr>
        <p:spPr/>
        <p:txBody>
          <a:bodyPr/>
          <a:lstStyle/>
          <a:p>
            <a:r>
              <a:rPr lang="en-US"/>
              <a:t>© 2017 Teradata</a:t>
            </a:r>
          </a:p>
        </p:txBody>
      </p:sp>
    </p:spTree>
    <p:extLst>
      <p:ext uri="{BB962C8B-B14F-4D97-AF65-F5344CB8AC3E}">
        <p14:creationId xmlns:p14="http://schemas.microsoft.com/office/powerpoint/2010/main" val="270663744"/>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Collect data -&gt; explicit/implicit/hybrid feedback </a:t>
            </a:r>
          </a:p>
          <a:p>
            <a:endParaRPr lang="en-US" dirty="0"/>
          </a:p>
        </p:txBody>
      </p:sp>
      <p:sp>
        <p:nvSpPr>
          <p:cNvPr id="3" name="Title 2"/>
          <p:cNvSpPr>
            <a:spLocks noGrp="1"/>
          </p:cNvSpPr>
          <p:nvPr>
            <p:ph type="title"/>
          </p:nvPr>
        </p:nvSpPr>
        <p:spPr/>
        <p:txBody>
          <a:bodyPr/>
          <a:lstStyle/>
          <a:p>
            <a:pPr lvl="0">
              <a:spcBef>
                <a:spcPts val="600"/>
              </a:spcBef>
              <a:spcAft>
                <a:spcPts val="200"/>
              </a:spcAft>
            </a:pPr>
            <a:r>
              <a:rPr lang="en-US" dirty="0"/>
              <a:t>Traditional recommendation approaches</a:t>
            </a:r>
          </a:p>
        </p:txBody>
      </p:sp>
      <p:sp>
        <p:nvSpPr>
          <p:cNvPr id="4" name="Date Placeholder 3"/>
          <p:cNvSpPr>
            <a:spLocks noGrp="1"/>
          </p:cNvSpPr>
          <p:nvPr>
            <p:ph type="dt" sz="half" idx="10"/>
          </p:nvPr>
        </p:nvSpPr>
        <p:spPr/>
        <p:txBody>
          <a:bodyPr/>
          <a:lstStyle/>
          <a:p>
            <a:r>
              <a:rPr lang="en-US"/>
              <a:t>© 2017 Teradata</a:t>
            </a:r>
          </a:p>
        </p:txBody>
      </p:sp>
      <p:grpSp>
        <p:nvGrpSpPr>
          <p:cNvPr id="5" name="Group 4"/>
          <p:cNvGrpSpPr/>
          <p:nvPr/>
        </p:nvGrpSpPr>
        <p:grpSpPr>
          <a:xfrm>
            <a:off x="1773799" y="1368162"/>
            <a:ext cx="2536944" cy="1980055"/>
            <a:chOff x="2136775" y="391885"/>
            <a:chExt cx="1843959" cy="2092347"/>
          </a:xfrm>
        </p:grpSpPr>
        <p:sp>
          <p:nvSpPr>
            <p:cNvPr id="6" name="Rounded Rectangle 5"/>
            <p:cNvSpPr/>
            <p:nvPr/>
          </p:nvSpPr>
          <p:spPr>
            <a:xfrm>
              <a:off x="2571320" y="391885"/>
              <a:ext cx="1409414" cy="501889"/>
            </a:xfrm>
            <a:prstGeom prst="roundRect">
              <a:avLst/>
            </a:prstGeom>
            <a:solidFill>
              <a:schemeClr val="bg1"/>
            </a:solidFill>
            <a:ln w="9525">
              <a:solidFill>
                <a:schemeClr val="tx1"/>
              </a:solidFill>
              <a:miter lim="800000"/>
              <a:headEnd/>
              <a:tailEnd/>
            </a:ln>
            <a:effectLst/>
          </p:spPr>
          <p:txBody>
            <a:bodyPr wrap="square" tIns="91440" bIns="91440" rtlCol="0" anchor="t">
              <a:prstTxWarp prst="textNoShape">
                <a:avLst/>
              </a:prstTxWarp>
              <a:noAutofit/>
            </a:bodyPr>
            <a:lstStyle/>
            <a:p>
              <a:pPr algn="ctr"/>
              <a:r>
                <a:rPr lang="en-US" sz="800" kern="0" dirty="0"/>
                <a:t>information collection phase</a:t>
              </a:r>
            </a:p>
          </p:txBody>
        </p:sp>
        <p:sp>
          <p:nvSpPr>
            <p:cNvPr id="7" name="Rounded Rectangle 6"/>
            <p:cNvSpPr/>
            <p:nvPr/>
          </p:nvSpPr>
          <p:spPr>
            <a:xfrm>
              <a:off x="2564445" y="1187114"/>
              <a:ext cx="1409414" cy="501889"/>
            </a:xfrm>
            <a:prstGeom prst="roundRect">
              <a:avLst/>
            </a:prstGeom>
            <a:solidFill>
              <a:schemeClr val="bg1"/>
            </a:solidFill>
            <a:ln w="9525">
              <a:solidFill>
                <a:schemeClr val="tx1"/>
              </a:solidFill>
              <a:miter lim="800000"/>
              <a:headEnd/>
              <a:tailEnd/>
            </a:ln>
            <a:effectLst/>
          </p:spPr>
          <p:txBody>
            <a:bodyPr wrap="square" tIns="91440" bIns="91440" rtlCol="0" anchor="t">
              <a:prstTxWarp prst="textNoShape">
                <a:avLst/>
              </a:prstTxWarp>
              <a:noAutofit/>
            </a:bodyPr>
            <a:lstStyle/>
            <a:p>
              <a:pPr algn="ctr"/>
              <a:r>
                <a:rPr lang="en-US" sz="800" kern="0" dirty="0"/>
                <a:t>learning phase</a:t>
              </a:r>
            </a:p>
          </p:txBody>
        </p:sp>
        <p:sp>
          <p:nvSpPr>
            <p:cNvPr id="8" name="Rounded Rectangle 7"/>
            <p:cNvSpPr/>
            <p:nvPr/>
          </p:nvSpPr>
          <p:spPr>
            <a:xfrm>
              <a:off x="2564445" y="1982343"/>
              <a:ext cx="1409414" cy="501889"/>
            </a:xfrm>
            <a:prstGeom prst="roundRect">
              <a:avLst/>
            </a:prstGeom>
            <a:solidFill>
              <a:schemeClr val="bg1"/>
            </a:solidFill>
            <a:ln w="9525">
              <a:solidFill>
                <a:schemeClr val="tx1"/>
              </a:solidFill>
              <a:miter lim="800000"/>
              <a:headEnd/>
              <a:tailEnd/>
            </a:ln>
            <a:effectLst/>
          </p:spPr>
          <p:txBody>
            <a:bodyPr wrap="square" tIns="91440" bIns="91440" rtlCol="0" anchor="t">
              <a:prstTxWarp prst="textNoShape">
                <a:avLst/>
              </a:prstTxWarp>
              <a:noAutofit/>
            </a:bodyPr>
            <a:lstStyle/>
            <a:p>
              <a:pPr algn="ctr"/>
              <a:r>
                <a:rPr lang="en-US" sz="800" kern="0" dirty="0"/>
                <a:t>prediction/</a:t>
              </a:r>
            </a:p>
            <a:p>
              <a:pPr algn="ctr"/>
              <a:r>
                <a:rPr lang="en-US" sz="800" kern="0" dirty="0"/>
                <a:t>recommendation </a:t>
              </a:r>
            </a:p>
            <a:p>
              <a:pPr algn="ctr"/>
              <a:r>
                <a:rPr lang="en-US" sz="800" kern="0" dirty="0"/>
                <a:t>phase</a:t>
              </a:r>
            </a:p>
          </p:txBody>
        </p:sp>
        <p:cxnSp>
          <p:nvCxnSpPr>
            <p:cNvPr id="9" name="Straight Connector 8"/>
            <p:cNvCxnSpPr/>
            <p:nvPr/>
          </p:nvCxnSpPr>
          <p:spPr>
            <a:xfrm flipH="1" flipV="1">
              <a:off x="3269152" y="893774"/>
              <a:ext cx="6875" cy="295633"/>
            </a:xfrm>
            <a:prstGeom prst="line">
              <a:avLst/>
            </a:prstGeom>
            <a:ln w="127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flipV="1">
              <a:off x="3269152" y="1686710"/>
              <a:ext cx="6875" cy="295633"/>
            </a:xfrm>
            <a:prstGeom prst="line">
              <a:avLst/>
            </a:prstGeom>
            <a:ln w="127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145987" y="2155373"/>
              <a:ext cx="418458" cy="2289"/>
            </a:xfrm>
            <a:prstGeom prst="line">
              <a:avLst/>
            </a:prstGeom>
            <a:ln w="127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2136775" y="655455"/>
              <a:ext cx="442349" cy="2293"/>
            </a:xfrm>
            <a:prstGeom prst="line">
              <a:avLst/>
            </a:prstGeom>
            <a:ln w="127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136775" y="655455"/>
              <a:ext cx="0" cy="1499918"/>
            </a:xfrm>
            <a:prstGeom prst="line">
              <a:avLst/>
            </a:prstGeom>
            <a:ln w="12700">
              <a:solidFill>
                <a:schemeClr val="tx1"/>
              </a:solidFill>
              <a:headEnd type="none"/>
            </a:ln>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a:off x="1786473" y="3619908"/>
            <a:ext cx="3081293" cy="355482"/>
          </a:xfrm>
          <a:prstGeom prst="rect">
            <a:avLst/>
          </a:prstGeom>
          <a:noFill/>
        </p:spPr>
        <p:txBody>
          <a:bodyPr wrap="none" rtlCol="0">
            <a:spAutoFit/>
          </a:bodyPr>
          <a:lstStyle/>
          <a:p>
            <a:pPr>
              <a:lnSpc>
                <a:spcPct val="95000"/>
              </a:lnSpc>
              <a:spcBef>
                <a:spcPts val="400"/>
              </a:spcBef>
            </a:pPr>
            <a:r>
              <a:rPr lang="en-US">
                <a:solidFill>
                  <a:srgbClr val="231F20"/>
                </a:solidFill>
              </a:rPr>
              <a:t>Recommendation phases</a:t>
            </a:r>
            <a:endParaRPr lang="en-US" dirty="0" err="1">
              <a:solidFill>
                <a:srgbClr val="231F20"/>
              </a:solidFill>
            </a:endParaRPr>
          </a:p>
        </p:txBody>
      </p:sp>
    </p:spTree>
    <p:extLst>
      <p:ext uri="{BB962C8B-B14F-4D97-AF65-F5344CB8AC3E}">
        <p14:creationId xmlns:p14="http://schemas.microsoft.com/office/powerpoint/2010/main" val="464518286"/>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 Learning phase -&gt; prediction recommendation</a:t>
            </a:r>
          </a:p>
          <a:p>
            <a:endParaRPr lang="en-US" dirty="0"/>
          </a:p>
        </p:txBody>
      </p:sp>
      <p:sp>
        <p:nvSpPr>
          <p:cNvPr id="3" name="Title 2"/>
          <p:cNvSpPr>
            <a:spLocks noGrp="1"/>
          </p:cNvSpPr>
          <p:nvPr>
            <p:ph type="title"/>
          </p:nvPr>
        </p:nvSpPr>
        <p:spPr/>
        <p:txBody>
          <a:bodyPr/>
          <a:lstStyle/>
          <a:p>
            <a:pPr lvl="0">
              <a:spcBef>
                <a:spcPts val="600"/>
              </a:spcBef>
              <a:spcAft>
                <a:spcPts val="200"/>
              </a:spcAft>
            </a:pPr>
            <a:r>
              <a:rPr lang="en-US" dirty="0"/>
              <a:t>Traditional recommendation approaches</a:t>
            </a:r>
          </a:p>
        </p:txBody>
      </p:sp>
      <p:sp>
        <p:nvSpPr>
          <p:cNvPr id="4" name="Date Placeholder 3"/>
          <p:cNvSpPr>
            <a:spLocks noGrp="1"/>
          </p:cNvSpPr>
          <p:nvPr>
            <p:ph type="dt" sz="half" idx="10"/>
          </p:nvPr>
        </p:nvSpPr>
        <p:spPr/>
        <p:txBody>
          <a:bodyPr/>
          <a:lstStyle/>
          <a:p>
            <a:r>
              <a:rPr lang="en-US"/>
              <a:t>© 2017 Teradata</a:t>
            </a:r>
          </a:p>
        </p:txBody>
      </p:sp>
      <p:pic>
        <p:nvPicPr>
          <p:cNvPr id="5" name="Picture 4"/>
          <p:cNvPicPr>
            <a:picLocks noChangeAspect="1"/>
          </p:cNvPicPr>
          <p:nvPr/>
        </p:nvPicPr>
        <p:blipFill>
          <a:blip r:embed="rId3"/>
          <a:stretch>
            <a:fillRect/>
          </a:stretch>
        </p:blipFill>
        <p:spPr>
          <a:xfrm>
            <a:off x="452967" y="1333285"/>
            <a:ext cx="5342958" cy="3222841"/>
          </a:xfrm>
          <a:prstGeom prst="rect">
            <a:avLst/>
          </a:prstGeom>
        </p:spPr>
      </p:pic>
      <p:sp>
        <p:nvSpPr>
          <p:cNvPr id="6" name="TextBox 5"/>
          <p:cNvSpPr txBox="1"/>
          <p:nvPr/>
        </p:nvSpPr>
        <p:spPr>
          <a:xfrm>
            <a:off x="1621295" y="4790274"/>
            <a:ext cx="4998484" cy="253146"/>
          </a:xfrm>
          <a:prstGeom prst="rect">
            <a:avLst/>
          </a:prstGeom>
          <a:noFill/>
        </p:spPr>
        <p:txBody>
          <a:bodyPr wrap="none" rtlCol="0">
            <a:spAutoFit/>
          </a:bodyPr>
          <a:lstStyle/>
          <a:p>
            <a:pPr>
              <a:lnSpc>
                <a:spcPct val="95000"/>
              </a:lnSpc>
              <a:spcBef>
                <a:spcPts val="400"/>
              </a:spcBef>
            </a:pPr>
            <a:r>
              <a:rPr lang="en-US" sz="1100" dirty="0">
                <a:solidFill>
                  <a:srgbClr val="231F20"/>
                </a:solidFill>
              </a:rPr>
              <a:t>source: Recommendation systems: Principles, methods and evaluation</a:t>
            </a:r>
          </a:p>
        </p:txBody>
      </p:sp>
    </p:spTree>
    <p:extLst>
      <p:ext uri="{BB962C8B-B14F-4D97-AF65-F5344CB8AC3E}">
        <p14:creationId xmlns:p14="http://schemas.microsoft.com/office/powerpoint/2010/main" val="1916617785"/>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smtClean="0"/>
              <a:t>Intuitively:</a:t>
            </a:r>
            <a:endParaRPr lang="en-US" b="1" dirty="0"/>
          </a:p>
          <a:p>
            <a:r>
              <a:rPr lang="en-US" dirty="0"/>
              <a:t>Personal tastes correlate for a given domain and information space.</a:t>
            </a:r>
          </a:p>
          <a:p>
            <a:r>
              <a:rPr lang="en-US" dirty="0"/>
              <a:t>Users </a:t>
            </a:r>
            <a:r>
              <a:rPr lang="en-US" dirty="0" smtClean="0"/>
              <a:t>who agreed </a:t>
            </a:r>
            <a:r>
              <a:rPr lang="en-US" dirty="0"/>
              <a:t>before are more likely to agree in future </a:t>
            </a:r>
            <a:r>
              <a:rPr lang="en-US" dirty="0" smtClean="0"/>
              <a:t>on </a:t>
            </a:r>
            <a:r>
              <a:rPr lang="en-US" dirty="0"/>
              <a:t>some particular item.</a:t>
            </a:r>
          </a:p>
          <a:p>
            <a:r>
              <a:rPr lang="en-US" dirty="0"/>
              <a:t>To approximate the rating of the user, </a:t>
            </a:r>
            <a:r>
              <a:rPr lang="en-US" dirty="0" smtClean="0"/>
              <a:t>we select </a:t>
            </a:r>
            <a:r>
              <a:rPr lang="en-US" dirty="0"/>
              <a:t>users who have somehow similar taste.</a:t>
            </a:r>
          </a:p>
        </p:txBody>
      </p:sp>
      <p:sp>
        <p:nvSpPr>
          <p:cNvPr id="3" name="Title 2"/>
          <p:cNvSpPr>
            <a:spLocks noGrp="1"/>
          </p:cNvSpPr>
          <p:nvPr>
            <p:ph type="title"/>
          </p:nvPr>
        </p:nvSpPr>
        <p:spPr/>
        <p:txBody>
          <a:bodyPr/>
          <a:lstStyle/>
          <a:p>
            <a:r>
              <a:rPr lang="en-US" dirty="0" smtClean="0"/>
              <a:t>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Tree>
    <p:extLst>
      <p:ext uri="{BB962C8B-B14F-4D97-AF65-F5344CB8AC3E}">
        <p14:creationId xmlns:p14="http://schemas.microsoft.com/office/powerpoint/2010/main" val="1515150230"/>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a:t>Advantages over content based methods</a:t>
            </a:r>
          </a:p>
          <a:p>
            <a:r>
              <a:rPr lang="en-US" dirty="0"/>
              <a:t>No need to know about item content</a:t>
            </a:r>
          </a:p>
          <a:p>
            <a:pPr lvl="1"/>
            <a:r>
              <a:rPr lang="en-US" dirty="0"/>
              <a:t>Content of the item does not necessarily tell the whole story. What features(length, category, actor/actresses) of movie of an item is important for a particular user? No information is necessary for CF.</a:t>
            </a:r>
          </a:p>
          <a:p>
            <a:r>
              <a:rPr lang="en-US" dirty="0"/>
              <a:t>"Item cold-start" problem is avoided</a:t>
            </a:r>
          </a:p>
          <a:p>
            <a:pPr lvl="1"/>
            <a:r>
              <a:rPr lang="en-US" dirty="0"/>
              <a:t>When the item information is not available, we do not need it as long as some users purchased the item</a:t>
            </a:r>
            <a:r>
              <a:rPr lang="en-US" dirty="0" smtClean="0"/>
              <a:t>.</a:t>
            </a:r>
            <a:endParaRPr lang="en-US" dirty="0"/>
          </a:p>
        </p:txBody>
      </p:sp>
      <p:sp>
        <p:nvSpPr>
          <p:cNvPr id="3" name="Title 2"/>
          <p:cNvSpPr>
            <a:spLocks noGrp="1"/>
          </p:cNvSpPr>
          <p:nvPr>
            <p:ph type="title"/>
          </p:nvPr>
        </p:nvSpPr>
        <p:spPr/>
        <p:txBody>
          <a:bodyPr/>
          <a:lstStyle/>
          <a:p>
            <a:r>
              <a:rPr lang="en-US" dirty="0" smtClean="0"/>
              <a:t>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Tree>
    <p:extLst>
      <p:ext uri="{BB962C8B-B14F-4D97-AF65-F5344CB8AC3E}">
        <p14:creationId xmlns:p14="http://schemas.microsoft.com/office/powerpoint/2010/main" val="2059027947"/>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a:t>Advantages over content based methods</a:t>
            </a:r>
          </a:p>
          <a:p>
            <a:r>
              <a:rPr lang="en-US" dirty="0"/>
              <a:t>No need to know about item content</a:t>
            </a:r>
          </a:p>
          <a:p>
            <a:pPr lvl="1"/>
            <a:r>
              <a:rPr lang="en-US" dirty="0"/>
              <a:t>Content of the item does not necessarily tell the whole story. What features(length, category, actor/actresses) of movie of an item is important for a particular user? No information is necessary for CF.</a:t>
            </a:r>
          </a:p>
          <a:p>
            <a:r>
              <a:rPr lang="en-US" dirty="0"/>
              <a:t>"Item cold-start" problem is avoided</a:t>
            </a:r>
          </a:p>
          <a:p>
            <a:pPr lvl="1"/>
            <a:r>
              <a:rPr lang="en-US" dirty="0"/>
              <a:t>When the item information is not available, we do not need it as long as some users purchased the item</a:t>
            </a:r>
            <a:r>
              <a:rPr lang="en-US" dirty="0" smtClean="0"/>
              <a:t>.</a:t>
            </a:r>
            <a:endParaRPr lang="en-US" dirty="0"/>
          </a:p>
        </p:txBody>
      </p:sp>
      <p:sp>
        <p:nvSpPr>
          <p:cNvPr id="3" name="Title 2"/>
          <p:cNvSpPr>
            <a:spLocks noGrp="1"/>
          </p:cNvSpPr>
          <p:nvPr>
            <p:ph type="title"/>
          </p:nvPr>
        </p:nvSpPr>
        <p:spPr/>
        <p:txBody>
          <a:bodyPr/>
          <a:lstStyle/>
          <a:p>
            <a:r>
              <a:rPr lang="en-US" dirty="0" smtClean="0"/>
              <a:t>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5" name="TextBox 4"/>
          <p:cNvSpPr txBox="1"/>
          <p:nvPr/>
        </p:nvSpPr>
        <p:spPr>
          <a:xfrm>
            <a:off x="1264920" y="3065259"/>
            <a:ext cx="6614159" cy="1671227"/>
          </a:xfrm>
          <a:prstGeom prst="rect">
            <a:avLst/>
          </a:prstGeom>
          <a:solidFill>
            <a:schemeClr val="bg1"/>
          </a:solidFill>
          <a:ln>
            <a:solidFill>
              <a:schemeClr val="tx1">
                <a:lumMod val="50000"/>
              </a:schemeClr>
            </a:solidFill>
          </a:ln>
        </p:spPr>
        <p:txBody>
          <a:bodyPr wrap="square" rtlCol="0">
            <a:spAutoFit/>
          </a:bodyPr>
          <a:lstStyle/>
          <a:p>
            <a:pPr>
              <a:lnSpc>
                <a:spcPct val="95000"/>
              </a:lnSpc>
              <a:spcBef>
                <a:spcPts val="400"/>
              </a:spcBef>
            </a:pPr>
            <a:r>
              <a:rPr lang="en-US" b="1" dirty="0"/>
              <a:t>Cold start</a:t>
            </a:r>
            <a:r>
              <a:rPr lang="en-US" dirty="0"/>
              <a:t> is a potential problem in computer-based information systems which involve a degree of automated data modelling. Specifically, it concerns the issue that the system cannot draw any inferences for users or items about which it has not yet gathered sufficient information.</a:t>
            </a:r>
            <a:endParaRPr lang="en-US" dirty="0" smtClean="0">
              <a:solidFill>
                <a:srgbClr val="231F20"/>
              </a:solidFill>
            </a:endParaRPr>
          </a:p>
        </p:txBody>
      </p:sp>
    </p:spTree>
    <p:extLst>
      <p:ext uri="{BB962C8B-B14F-4D97-AF65-F5344CB8AC3E}">
        <p14:creationId xmlns:p14="http://schemas.microsoft.com/office/powerpoint/2010/main" val="1875493096"/>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a:t>Advantages over content based methods</a:t>
            </a:r>
          </a:p>
          <a:p>
            <a:r>
              <a:rPr lang="en-US" dirty="0" smtClean="0"/>
              <a:t>User </a:t>
            </a:r>
            <a:r>
              <a:rPr lang="en-US" dirty="0"/>
              <a:t>interest may change over time.</a:t>
            </a:r>
          </a:p>
          <a:p>
            <a:pPr lvl="1"/>
            <a:r>
              <a:rPr lang="en-US" dirty="0"/>
              <a:t>Focusing on content solely does not provide any flexibility on the user side. We need to take the user preference change into consideration as well.</a:t>
            </a:r>
          </a:p>
          <a:p>
            <a:r>
              <a:rPr lang="en-US" dirty="0" err="1" smtClean="0"/>
              <a:t>Explainability</a:t>
            </a:r>
            <a:endParaRPr lang="en-US" dirty="0"/>
          </a:p>
          <a:p>
            <a:pPr lvl="1"/>
            <a:r>
              <a:rPr lang="en-US" dirty="0"/>
              <a:t>Rather than </a:t>
            </a:r>
            <a:r>
              <a:rPr lang="en-US" dirty="0" smtClean="0"/>
              <a:t>rely on content, plausible social rationale for the user can result (</a:t>
            </a:r>
            <a:r>
              <a:rPr lang="en-US" dirty="0" err="1" smtClean="0"/>
              <a:t>eg</a:t>
            </a:r>
            <a:r>
              <a:rPr lang="en-US" dirty="0" smtClean="0"/>
              <a:t>: "You </a:t>
            </a:r>
            <a:r>
              <a:rPr lang="en-US" dirty="0"/>
              <a:t>will like this product because other users </a:t>
            </a:r>
            <a:r>
              <a:rPr lang="en-US" dirty="0" smtClean="0"/>
              <a:t>like you like </a:t>
            </a:r>
            <a:r>
              <a:rPr lang="en-US" dirty="0"/>
              <a:t>the </a:t>
            </a:r>
            <a:r>
              <a:rPr lang="en-US" dirty="0" smtClean="0"/>
              <a:t>product”).</a:t>
            </a:r>
            <a:endParaRPr lang="en-US" dirty="0"/>
          </a:p>
          <a:p>
            <a:r>
              <a:rPr lang="en-US" dirty="0" smtClean="0"/>
              <a:t>Capture subtlety</a:t>
            </a:r>
            <a:endParaRPr lang="en-US" dirty="0"/>
          </a:p>
          <a:p>
            <a:pPr lvl="1"/>
            <a:r>
              <a:rPr lang="en-US" dirty="0"/>
              <a:t>This is generally true for latent factor models. If most of the users are buying two unrelated items, then it is likely </a:t>
            </a:r>
            <a:r>
              <a:rPr lang="en-US" dirty="0" smtClean="0"/>
              <a:t>another </a:t>
            </a:r>
            <a:r>
              <a:rPr lang="en-US" dirty="0"/>
              <a:t>user who shares the same taste of </a:t>
            </a:r>
            <a:r>
              <a:rPr lang="en-US" dirty="0" smtClean="0"/>
              <a:t>the larger set of </a:t>
            </a:r>
            <a:r>
              <a:rPr lang="en-US" dirty="0"/>
              <a:t>users is likely to buy that unrelated thing, which brings serendipity to the table.</a:t>
            </a:r>
          </a:p>
        </p:txBody>
      </p:sp>
      <p:sp>
        <p:nvSpPr>
          <p:cNvPr id="3" name="Title 2"/>
          <p:cNvSpPr>
            <a:spLocks noGrp="1"/>
          </p:cNvSpPr>
          <p:nvPr>
            <p:ph type="title"/>
          </p:nvPr>
        </p:nvSpPr>
        <p:spPr/>
        <p:txBody>
          <a:bodyPr/>
          <a:lstStyle/>
          <a:p>
            <a:r>
              <a:rPr lang="en-US" dirty="0" smtClean="0"/>
              <a:t>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Tree>
    <p:extLst>
      <p:ext uri="{BB962C8B-B14F-4D97-AF65-F5344CB8AC3E}">
        <p14:creationId xmlns:p14="http://schemas.microsoft.com/office/powerpoint/2010/main" val="1128758093"/>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a:t>Disadvantages </a:t>
            </a:r>
            <a:r>
              <a:rPr lang="en-US" b="1" dirty="0" smtClean="0"/>
              <a:t>vs </a:t>
            </a:r>
            <a:r>
              <a:rPr lang="en-US" b="1" dirty="0"/>
              <a:t>content based methods</a:t>
            </a:r>
          </a:p>
          <a:p>
            <a:r>
              <a:rPr lang="en-US" dirty="0"/>
              <a:t>Sparsity of user preference and Scalability in computation</a:t>
            </a:r>
          </a:p>
          <a:p>
            <a:pPr lvl="1"/>
            <a:r>
              <a:rPr lang="en-US" dirty="0"/>
              <a:t>User preference sparsity makes it hard to find users who share similar taste</a:t>
            </a:r>
          </a:p>
          <a:p>
            <a:pPr lvl="1"/>
            <a:r>
              <a:rPr lang="en-US" dirty="0"/>
              <a:t>Large sparse matrices make hard to do computation in general.</a:t>
            </a:r>
          </a:p>
          <a:p>
            <a:r>
              <a:rPr lang="en-US" dirty="0"/>
              <a:t>Privacy Concerns</a:t>
            </a:r>
          </a:p>
          <a:p>
            <a:pPr lvl="1"/>
            <a:r>
              <a:rPr lang="en-US" dirty="0"/>
              <a:t>Some users may not want their preference and taste available on the website even in an implicit form.</a:t>
            </a:r>
          </a:p>
          <a:p>
            <a:r>
              <a:rPr lang="en-US" dirty="0"/>
              <a:t>Synonym issue needs to be handled properly and normalized</a:t>
            </a:r>
          </a:p>
          <a:p>
            <a:pPr lvl="1"/>
            <a:r>
              <a:rPr lang="en-US" dirty="0"/>
              <a:t>Film-movie corresponds to the same thing, if one user buys comedy and the other buys "funny movies", they should be treated as same in order to improve both recommendations and not separate the things that are inherently </a:t>
            </a:r>
            <a:r>
              <a:rPr lang="en-US" dirty="0" smtClean="0"/>
              <a:t>alike.</a:t>
            </a:r>
            <a:endParaRPr lang="en-US" dirty="0"/>
          </a:p>
        </p:txBody>
      </p:sp>
      <p:sp>
        <p:nvSpPr>
          <p:cNvPr id="3" name="Title 2"/>
          <p:cNvSpPr>
            <a:spLocks noGrp="1"/>
          </p:cNvSpPr>
          <p:nvPr>
            <p:ph type="title"/>
          </p:nvPr>
        </p:nvSpPr>
        <p:spPr/>
        <p:txBody>
          <a:bodyPr/>
          <a:lstStyle/>
          <a:p>
            <a:r>
              <a:rPr lang="en-US" dirty="0" smtClean="0"/>
              <a:t>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Tree>
    <p:extLst>
      <p:ext uri="{BB962C8B-B14F-4D97-AF65-F5344CB8AC3E}">
        <p14:creationId xmlns:p14="http://schemas.microsoft.com/office/powerpoint/2010/main" val="1936854883"/>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a:t>Disadvantages </a:t>
            </a:r>
            <a:r>
              <a:rPr lang="en-US" b="1" dirty="0" smtClean="0"/>
              <a:t>vs </a:t>
            </a:r>
            <a:r>
              <a:rPr lang="en-US" b="1" dirty="0"/>
              <a:t>content based methods</a:t>
            </a:r>
          </a:p>
          <a:p>
            <a:r>
              <a:rPr lang="en-US" dirty="0" smtClean="0"/>
              <a:t>Gray </a:t>
            </a:r>
            <a:r>
              <a:rPr lang="en-US" dirty="0"/>
              <a:t>Sheep</a:t>
            </a:r>
          </a:p>
          <a:p>
            <a:pPr lvl="1"/>
            <a:r>
              <a:rPr lang="en-US" dirty="0"/>
              <a:t>There may be people whose taste and preference do not </a:t>
            </a:r>
            <a:r>
              <a:rPr lang="en-US" i="1" dirty="0"/>
              <a:t>consistently</a:t>
            </a:r>
            <a:r>
              <a:rPr lang="en-US" dirty="0"/>
              <a:t> agree with other users' preference. Recommendations for these users may not make sense as their taste is quite distinct from others.</a:t>
            </a:r>
          </a:p>
          <a:p>
            <a:r>
              <a:rPr lang="en-US" dirty="0"/>
              <a:t>Shilling Attack</a:t>
            </a:r>
          </a:p>
          <a:p>
            <a:pPr lvl="1"/>
            <a:r>
              <a:rPr lang="en-US" dirty="0"/>
              <a:t>People who like one brand may give consistently high scores to that brand and give poor scores to the competitors no matter what their real experience are</a:t>
            </a:r>
            <a:r>
              <a:rPr lang="en-US" dirty="0" smtClean="0"/>
              <a:t>.</a:t>
            </a:r>
            <a:r>
              <a:rPr lang="en-US" dirty="0"/>
              <a:t/>
            </a:r>
            <a:br>
              <a:rPr lang="en-US" dirty="0"/>
            </a:br>
            <a:endParaRPr lang="en-US" dirty="0"/>
          </a:p>
        </p:txBody>
      </p:sp>
      <p:sp>
        <p:nvSpPr>
          <p:cNvPr id="3" name="Title 2"/>
          <p:cNvSpPr>
            <a:spLocks noGrp="1"/>
          </p:cNvSpPr>
          <p:nvPr>
            <p:ph type="title"/>
          </p:nvPr>
        </p:nvSpPr>
        <p:spPr/>
        <p:txBody>
          <a:bodyPr/>
          <a:lstStyle/>
          <a:p>
            <a:r>
              <a:rPr lang="en-US" dirty="0" smtClean="0"/>
              <a:t>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Tree>
    <p:extLst>
      <p:ext uri="{BB962C8B-B14F-4D97-AF65-F5344CB8AC3E}">
        <p14:creationId xmlns:p14="http://schemas.microsoft.com/office/powerpoint/2010/main" val="567174138"/>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smtClean="0"/>
              <a:t>Matrix </a:t>
            </a:r>
            <a:r>
              <a:rPr lang="en-US" b="1" dirty="0" smtClean="0"/>
              <a:t>Factorization</a:t>
            </a:r>
          </a:p>
        </p:txBody>
      </p:sp>
      <p:sp>
        <p:nvSpPr>
          <p:cNvPr id="3" name="Title 2"/>
          <p:cNvSpPr>
            <a:spLocks noGrp="1"/>
          </p:cNvSpPr>
          <p:nvPr>
            <p:ph type="title"/>
          </p:nvPr>
        </p:nvSpPr>
        <p:spPr/>
        <p:txBody>
          <a:bodyPr/>
          <a:lstStyle/>
          <a:p>
            <a:r>
              <a:rPr lang="en-US" dirty="0" smtClean="0"/>
              <a:t>ALS Method for 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pic>
        <p:nvPicPr>
          <p:cNvPr id="5" name="Picture 4"/>
          <p:cNvPicPr>
            <a:picLocks noChangeAspect="1"/>
          </p:cNvPicPr>
          <p:nvPr/>
        </p:nvPicPr>
        <p:blipFill>
          <a:blip r:embed="rId3"/>
          <a:stretch>
            <a:fillRect/>
          </a:stretch>
        </p:blipFill>
        <p:spPr>
          <a:xfrm>
            <a:off x="1813560" y="1586190"/>
            <a:ext cx="5516880" cy="2277674"/>
          </a:xfrm>
          <a:prstGeom prst="rect">
            <a:avLst/>
          </a:prstGeom>
        </p:spPr>
      </p:pic>
    </p:spTree>
    <p:extLst>
      <p:ext uri="{BB962C8B-B14F-4D97-AF65-F5344CB8AC3E}">
        <p14:creationId xmlns:p14="http://schemas.microsoft.com/office/powerpoint/2010/main" val="1306535194"/>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gendaTitle"/>
          <p:cNvSpPr>
            <a:spLocks noGrp="1"/>
          </p:cNvSpPr>
          <p:nvPr>
            <p:ph type="title"/>
          </p:nvPr>
        </p:nvSpPr>
        <p:spPr/>
        <p:txBody>
          <a:bodyPr anchor="ctr"/>
          <a:lstStyle/>
          <a:p>
            <a:r>
              <a:rPr lang="en-US" dirty="0"/>
              <a:t>Agenda</a:t>
            </a:r>
          </a:p>
        </p:txBody>
      </p:sp>
      <p:sp>
        <p:nvSpPr>
          <p:cNvPr id="10" name="BainBulletsConfiguration" hidden="1"/>
          <p:cNvSpPr txBox="1"/>
          <p:nvPr/>
        </p:nvSpPr>
        <p:spPr>
          <a:xfrm>
            <a:off x="9044" y="9044"/>
            <a:ext cx="6330374" cy="67153"/>
          </a:xfrm>
          <a:prstGeom prst="rect">
            <a:avLst/>
          </a:prstGeom>
          <a:noFill/>
        </p:spPr>
        <p:txBody>
          <a:bodyPr vert="horz" wrap="square" lIns="25632" tIns="25632" rIns="25632" bIns="25632" rtlCol="0">
            <a:spAutoFit/>
          </a:bodyPr>
          <a:lstStyle/>
          <a:p>
            <a:r>
              <a:rPr lang="en-US" sz="100" dirty="0">
                <a:solidFill>
                  <a:srgbClr val="FFFFFF"/>
                </a:solidFill>
              </a:rPr>
              <a:t>11_89</a:t>
            </a:r>
          </a:p>
        </p:txBody>
      </p:sp>
      <p:sp>
        <p:nvSpPr>
          <p:cNvPr id="11" name="Agenda"/>
          <p:cNvSpPr txBox="1"/>
          <p:nvPr>
            <p:custDataLst>
              <p:tags r:id="rId1"/>
            </p:custDataLst>
          </p:nvPr>
        </p:nvSpPr>
        <p:spPr>
          <a:xfrm>
            <a:off x="457201" y="1104143"/>
            <a:ext cx="6732296" cy="3189679"/>
          </a:xfrm>
          <a:prstGeom prst="rect">
            <a:avLst/>
          </a:prstGeom>
          <a:noFill/>
        </p:spPr>
        <p:txBody>
          <a:bodyPr vert="horz" wrap="square" lIns="25632" tIns="25632" rIns="25632" bIns="25632" rtlCol="0">
            <a:noAutofit/>
          </a:bodyPr>
          <a:lstStyle/>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Recommender Systems 101</a:t>
            </a:r>
          </a:p>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Collaborative Filtering</a:t>
            </a:r>
          </a:p>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Deep &amp; Wide Learning</a:t>
            </a:r>
          </a:p>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Deep Matrix Factorization</a:t>
            </a:r>
            <a:endParaRPr lang="en-US" sz="1700" dirty="0">
              <a:solidFill>
                <a:schemeClr val="bg1">
                  <a:lumMod val="50000"/>
                </a:schemeClr>
              </a:solidFill>
            </a:endParaRPr>
          </a:p>
        </p:txBody>
      </p:sp>
      <p:sp>
        <p:nvSpPr>
          <p:cNvPr id="12" name="AgendaBar"/>
          <p:cNvSpPr/>
          <p:nvPr/>
        </p:nvSpPr>
        <p:spPr>
          <a:xfrm>
            <a:off x="326976" y="1077687"/>
            <a:ext cx="8490050" cy="364635"/>
          </a:xfrm>
          <a:prstGeom prst="rect">
            <a:avLst/>
          </a:prstGeom>
          <a:noFill/>
          <a:ln w="19050">
            <a:solidFill>
              <a:schemeClr val="accent1"/>
            </a:solidFill>
            <a:prstDash val="solid"/>
          </a:ln>
          <a:extLst>
            <a:ext uri="{909E8E84-426E-40dd-AFC4-6F175D3DCCD1}">
              <a14:hiddenFill xmlns:a14="http://schemas.microsoft.com/office/drawing/2010/main" xmlns="">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25632" tIns="25632" rIns="25632" bIns="25632" rtlCol="0" anchor="ctr"/>
          <a:lstStyle/>
          <a:p>
            <a:pPr algn="ctr"/>
            <a:endParaRPr lang="en-US" dirty="0">
              <a:solidFill>
                <a:schemeClr val="tx1"/>
              </a:solidFill>
            </a:endParaRPr>
          </a:p>
        </p:txBody>
      </p:sp>
      <p:sp>
        <p:nvSpPr>
          <p:cNvPr id="8" name="Footer Placeholder 1"/>
          <p:cNvSpPr txBox="1">
            <a:spLocks/>
          </p:cNvSpPr>
          <p:nvPr/>
        </p:nvSpPr>
        <p:spPr>
          <a:xfrm>
            <a:off x="3124200" y="4901459"/>
            <a:ext cx="2895600" cy="138499"/>
          </a:xfrm>
          <a:prstGeom prst="rect">
            <a:avLst/>
          </a:prstGeom>
        </p:spPr>
        <p:txBody>
          <a:bodyPr vert="horz" lIns="0" tIns="0" rIns="0" bIns="0" rtlCol="0" anchor="ctr">
            <a:spAutoFit/>
          </a:bodyPr>
          <a:lstStyle>
            <a:defPPr>
              <a:defRPr lang="en-US"/>
            </a:defPPr>
            <a:lvl1pPr marL="0" algn="ctr" defTabSz="914400" rtl="0" eaLnBrk="1" latinLnBrk="0" hangingPunct="1">
              <a:defRPr sz="7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smtClean="0"/>
              <a:t> </a:t>
            </a:r>
            <a:endParaRPr lang="en-US" sz="900" dirty="0"/>
          </a:p>
        </p:txBody>
      </p:sp>
    </p:spTree>
    <p:extLst>
      <p:ext uri="{BB962C8B-B14F-4D97-AF65-F5344CB8AC3E}">
        <p14:creationId xmlns:p14="http://schemas.microsoft.com/office/powerpoint/2010/main" val="1470298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smtClean="0"/>
              <a:t>Matrix </a:t>
            </a:r>
            <a:r>
              <a:rPr lang="en-US" b="1" dirty="0" smtClean="0"/>
              <a:t>Factorization</a:t>
            </a:r>
          </a:p>
        </p:txBody>
      </p:sp>
      <p:sp>
        <p:nvSpPr>
          <p:cNvPr id="3" name="Title 2"/>
          <p:cNvSpPr>
            <a:spLocks noGrp="1"/>
          </p:cNvSpPr>
          <p:nvPr>
            <p:ph type="title"/>
          </p:nvPr>
        </p:nvSpPr>
        <p:spPr/>
        <p:txBody>
          <a:bodyPr/>
          <a:lstStyle/>
          <a:p>
            <a:r>
              <a:rPr lang="en-US" dirty="0" smtClean="0"/>
              <a:t>ALS Method for 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pic>
        <p:nvPicPr>
          <p:cNvPr id="5" name="Picture 4"/>
          <p:cNvPicPr>
            <a:picLocks noChangeAspect="1"/>
          </p:cNvPicPr>
          <p:nvPr/>
        </p:nvPicPr>
        <p:blipFill>
          <a:blip r:embed="rId3"/>
          <a:stretch>
            <a:fillRect/>
          </a:stretch>
        </p:blipFill>
        <p:spPr>
          <a:xfrm>
            <a:off x="1813560" y="1586190"/>
            <a:ext cx="5516880" cy="227767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2880" y="4032251"/>
            <a:ext cx="6896100" cy="523875"/>
          </a:xfrm>
          <a:prstGeom prst="rect">
            <a:avLst/>
          </a:prstGeom>
        </p:spPr>
      </p:pic>
    </p:spTree>
    <p:extLst>
      <p:ext uri="{BB962C8B-B14F-4D97-AF65-F5344CB8AC3E}">
        <p14:creationId xmlns:p14="http://schemas.microsoft.com/office/powerpoint/2010/main" val="1181035703"/>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smtClean="0"/>
              <a:t>Alternating </a:t>
            </a:r>
            <a:r>
              <a:rPr lang="en-US" b="1" dirty="0" smtClean="0"/>
              <a:t>Least Squares</a:t>
            </a:r>
          </a:p>
        </p:txBody>
      </p:sp>
      <p:sp>
        <p:nvSpPr>
          <p:cNvPr id="3" name="Title 2"/>
          <p:cNvSpPr>
            <a:spLocks noGrp="1"/>
          </p:cNvSpPr>
          <p:nvPr>
            <p:ph type="title"/>
          </p:nvPr>
        </p:nvSpPr>
        <p:spPr/>
        <p:txBody>
          <a:bodyPr/>
          <a:lstStyle/>
          <a:p>
            <a:r>
              <a:rPr lang="en-US" dirty="0" smtClean="0"/>
              <a:t>ALS Method for 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7787" y="2115427"/>
            <a:ext cx="6448425" cy="933450"/>
          </a:xfrm>
          <a:prstGeom prst="rect">
            <a:avLst/>
          </a:prstGeom>
        </p:spPr>
      </p:pic>
    </p:spTree>
    <p:extLst>
      <p:ext uri="{BB962C8B-B14F-4D97-AF65-F5344CB8AC3E}">
        <p14:creationId xmlns:p14="http://schemas.microsoft.com/office/powerpoint/2010/main" val="194839919"/>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smtClean="0"/>
              <a:t>Alternating </a:t>
            </a:r>
            <a:r>
              <a:rPr lang="en-US" b="1" dirty="0" smtClean="0"/>
              <a:t>Least Squares</a:t>
            </a:r>
          </a:p>
        </p:txBody>
      </p:sp>
      <p:sp>
        <p:nvSpPr>
          <p:cNvPr id="3" name="Title 2"/>
          <p:cNvSpPr>
            <a:spLocks noGrp="1"/>
          </p:cNvSpPr>
          <p:nvPr>
            <p:ph type="title"/>
          </p:nvPr>
        </p:nvSpPr>
        <p:spPr/>
        <p:txBody>
          <a:bodyPr/>
          <a:lstStyle/>
          <a:p>
            <a:r>
              <a:rPr lang="en-US" dirty="0" smtClean="0"/>
              <a:t>ALS Method for 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2863" y="3381897"/>
            <a:ext cx="1866900" cy="40957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1825" y="4052628"/>
            <a:ext cx="3228975" cy="59055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7787" y="2115427"/>
            <a:ext cx="6448425" cy="933450"/>
          </a:xfrm>
          <a:prstGeom prst="rect">
            <a:avLst/>
          </a:prstGeom>
        </p:spPr>
      </p:pic>
      <p:sp>
        <p:nvSpPr>
          <p:cNvPr id="9" name="TextBox 8"/>
          <p:cNvSpPr txBox="1"/>
          <p:nvPr/>
        </p:nvSpPr>
        <p:spPr>
          <a:xfrm>
            <a:off x="845728" y="3381897"/>
            <a:ext cx="4653838" cy="355482"/>
          </a:xfrm>
          <a:prstGeom prst="rect">
            <a:avLst/>
          </a:prstGeom>
          <a:noFill/>
        </p:spPr>
        <p:txBody>
          <a:bodyPr wrap="none" rtlCol="0">
            <a:spAutoFit/>
          </a:bodyPr>
          <a:lstStyle/>
          <a:p>
            <a:pPr>
              <a:lnSpc>
                <a:spcPct val="95000"/>
              </a:lnSpc>
              <a:spcBef>
                <a:spcPts val="400"/>
              </a:spcBef>
            </a:pPr>
            <a:r>
              <a:rPr lang="en-US" dirty="0" smtClean="0">
                <a:solidFill>
                  <a:srgbClr val="231F20"/>
                </a:solidFill>
              </a:rPr>
              <a:t>Solve for </a:t>
            </a:r>
            <a:r>
              <a:rPr lang="en-US" dirty="0">
                <a:solidFill>
                  <a:srgbClr val="231F20"/>
                </a:solidFill>
                <a:latin typeface="greek" charset="0"/>
              </a:rPr>
              <a:t> </a:t>
            </a:r>
            <a:r>
              <a:rPr lang="en-US" dirty="0" smtClean="0">
                <a:solidFill>
                  <a:srgbClr val="231F20"/>
                </a:solidFill>
                <a:latin typeface="greek" charset="0"/>
              </a:rPr>
              <a:t>      </a:t>
            </a:r>
            <a:r>
              <a:rPr lang="en-US" dirty="0" smtClean="0">
                <a:solidFill>
                  <a:srgbClr val="231F20"/>
                </a:solidFill>
              </a:rPr>
              <a:t>by minimizing square errors:</a:t>
            </a: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22475" y="3382160"/>
            <a:ext cx="228600" cy="361950"/>
          </a:xfrm>
          <a:prstGeom prst="rect">
            <a:avLst/>
          </a:prstGeom>
        </p:spPr>
      </p:pic>
      <p:sp>
        <p:nvSpPr>
          <p:cNvPr id="11" name="TextBox 10"/>
          <p:cNvSpPr txBox="1"/>
          <p:nvPr/>
        </p:nvSpPr>
        <p:spPr>
          <a:xfrm>
            <a:off x="1766423" y="4189413"/>
            <a:ext cx="2805576" cy="355482"/>
          </a:xfrm>
          <a:prstGeom prst="rect">
            <a:avLst/>
          </a:prstGeom>
          <a:noFill/>
        </p:spPr>
        <p:txBody>
          <a:bodyPr wrap="none" rtlCol="0">
            <a:spAutoFit/>
          </a:bodyPr>
          <a:lstStyle/>
          <a:p>
            <a:pPr>
              <a:lnSpc>
                <a:spcPct val="95000"/>
              </a:lnSpc>
              <a:spcBef>
                <a:spcPts val="400"/>
              </a:spcBef>
            </a:pPr>
            <a:r>
              <a:rPr lang="en-US" smtClean="0">
                <a:solidFill>
                  <a:srgbClr val="231F20"/>
                </a:solidFill>
              </a:rPr>
              <a:t>Ordinary Least Squares:</a:t>
            </a:r>
            <a:endParaRPr lang="en-US" dirty="0" smtClean="0">
              <a:solidFill>
                <a:srgbClr val="231F20"/>
              </a:solidFill>
            </a:endParaRPr>
          </a:p>
        </p:txBody>
      </p:sp>
    </p:spTree>
    <p:extLst>
      <p:ext uri="{BB962C8B-B14F-4D97-AF65-F5344CB8AC3E}">
        <p14:creationId xmlns:p14="http://schemas.microsoft.com/office/powerpoint/2010/main" val="2120111114"/>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smtClean="0"/>
              <a:t>Alternating </a:t>
            </a:r>
            <a:r>
              <a:rPr lang="en-US" b="1" dirty="0" smtClean="0"/>
              <a:t>Least Squares</a:t>
            </a:r>
          </a:p>
        </p:txBody>
      </p:sp>
      <p:sp>
        <p:nvSpPr>
          <p:cNvPr id="3" name="Title 2"/>
          <p:cNvSpPr>
            <a:spLocks noGrp="1"/>
          </p:cNvSpPr>
          <p:nvPr>
            <p:ph type="title"/>
          </p:nvPr>
        </p:nvSpPr>
        <p:spPr/>
        <p:txBody>
          <a:bodyPr/>
          <a:lstStyle/>
          <a:p>
            <a:r>
              <a:rPr lang="en-US" dirty="0" smtClean="0"/>
              <a:t>ALS Method for 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900" y="2336800"/>
            <a:ext cx="7172325" cy="46672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900" y="3155950"/>
            <a:ext cx="7067550" cy="523875"/>
          </a:xfrm>
          <a:prstGeom prst="rect">
            <a:avLst/>
          </a:prstGeom>
        </p:spPr>
      </p:pic>
    </p:spTree>
    <p:extLst>
      <p:ext uri="{BB962C8B-B14F-4D97-AF65-F5344CB8AC3E}">
        <p14:creationId xmlns:p14="http://schemas.microsoft.com/office/powerpoint/2010/main" val="1188211664"/>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smtClean="0"/>
              <a:t>Alternating </a:t>
            </a:r>
            <a:r>
              <a:rPr lang="en-US" b="1" dirty="0" smtClean="0"/>
              <a:t>Least Squares</a:t>
            </a:r>
          </a:p>
        </p:txBody>
      </p:sp>
      <p:sp>
        <p:nvSpPr>
          <p:cNvPr id="3" name="Title 2"/>
          <p:cNvSpPr>
            <a:spLocks noGrp="1"/>
          </p:cNvSpPr>
          <p:nvPr>
            <p:ph type="title"/>
          </p:nvPr>
        </p:nvSpPr>
        <p:spPr/>
        <p:txBody>
          <a:bodyPr/>
          <a:lstStyle/>
          <a:p>
            <a:r>
              <a:rPr lang="en-US" dirty="0" smtClean="0"/>
              <a:t>ALS Method for 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2273300"/>
            <a:ext cx="5772150" cy="59055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400" y="3119438"/>
            <a:ext cx="5838825" cy="590550"/>
          </a:xfrm>
          <a:prstGeom prst="rect">
            <a:avLst/>
          </a:prstGeom>
        </p:spPr>
      </p:pic>
    </p:spTree>
    <p:extLst>
      <p:ext uri="{BB962C8B-B14F-4D97-AF65-F5344CB8AC3E}">
        <p14:creationId xmlns:p14="http://schemas.microsoft.com/office/powerpoint/2010/main" val="275889438"/>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Matrix Factorization Notebook</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13" name="TextBox 12"/>
          <p:cNvSpPr txBox="1"/>
          <p:nvPr/>
        </p:nvSpPr>
        <p:spPr>
          <a:xfrm>
            <a:off x="899160" y="1545626"/>
            <a:ext cx="7589520" cy="1947136"/>
          </a:xfrm>
          <a:prstGeom prst="rect">
            <a:avLst/>
          </a:prstGeom>
          <a:noFill/>
        </p:spPr>
        <p:txBody>
          <a:bodyPr wrap="square" rtlCol="0">
            <a:spAutoFit/>
          </a:bodyPr>
          <a:lstStyle/>
          <a:p>
            <a:pPr marL="285750" indent="-285750">
              <a:lnSpc>
                <a:spcPct val="150000"/>
              </a:lnSpc>
              <a:spcBef>
                <a:spcPts val="400"/>
              </a:spcBef>
              <a:buFont typeface="Arial" charset="0"/>
              <a:buChar char="•"/>
            </a:pPr>
            <a:r>
              <a:rPr lang="en-US" sz="2800" dirty="0" smtClean="0">
                <a:solidFill>
                  <a:srgbClr val="231F20"/>
                </a:solidFill>
              </a:rPr>
              <a:t>Demonstrate how to use the </a:t>
            </a:r>
            <a:r>
              <a:rPr lang="en-US" sz="2800" dirty="0" err="1" smtClean="0">
                <a:solidFill>
                  <a:srgbClr val="231F20"/>
                </a:solidFill>
              </a:rPr>
              <a:t>TensorFlow</a:t>
            </a:r>
            <a:r>
              <a:rPr lang="en-US" sz="2800" dirty="0" smtClean="0">
                <a:solidFill>
                  <a:srgbClr val="231F20"/>
                </a:solidFill>
              </a:rPr>
              <a:t> API to implement a matrix factorization model (ALS)</a:t>
            </a:r>
          </a:p>
        </p:txBody>
      </p:sp>
    </p:spTree>
    <p:extLst>
      <p:ext uri="{BB962C8B-B14F-4D97-AF65-F5344CB8AC3E}">
        <p14:creationId xmlns:p14="http://schemas.microsoft.com/office/powerpoint/2010/main" val="165216817"/>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Our Dataset</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13" name="TextBox 12"/>
          <p:cNvSpPr txBox="1"/>
          <p:nvPr/>
        </p:nvSpPr>
        <p:spPr>
          <a:xfrm>
            <a:off x="777240" y="956346"/>
            <a:ext cx="7589520" cy="920508"/>
          </a:xfrm>
          <a:prstGeom prst="rect">
            <a:avLst/>
          </a:prstGeom>
          <a:noFill/>
        </p:spPr>
        <p:txBody>
          <a:bodyPr wrap="square" rtlCol="0">
            <a:spAutoFit/>
          </a:bodyPr>
          <a:lstStyle/>
          <a:p>
            <a:pPr marL="285750" indent="-285750">
              <a:lnSpc>
                <a:spcPct val="150000"/>
              </a:lnSpc>
              <a:spcBef>
                <a:spcPts val="400"/>
              </a:spcBef>
              <a:buFont typeface="Arial" charset="0"/>
              <a:buChar char="•"/>
            </a:pPr>
            <a:r>
              <a:rPr lang="en-US" dirty="0" smtClean="0">
                <a:solidFill>
                  <a:srgbClr val="231F20"/>
                </a:solidFill>
              </a:rPr>
              <a:t>Our dataset: </a:t>
            </a:r>
            <a:r>
              <a:rPr lang="en-US" dirty="0" err="1" smtClean="0">
                <a:solidFill>
                  <a:srgbClr val="231F20"/>
                </a:solidFill>
              </a:rPr>
              <a:t>Movielens</a:t>
            </a:r>
            <a:r>
              <a:rPr lang="en-US" dirty="0" smtClean="0">
                <a:solidFill>
                  <a:srgbClr val="231F20"/>
                </a:solidFill>
              </a:rPr>
              <a:t> 1m dataset</a:t>
            </a:r>
          </a:p>
          <a:p>
            <a:pPr marL="742950" lvl="1" indent="-285750">
              <a:lnSpc>
                <a:spcPct val="150000"/>
              </a:lnSpc>
              <a:spcBef>
                <a:spcPts val="400"/>
              </a:spcBef>
              <a:buFont typeface="Arial" charset="0"/>
              <a:buChar char="•"/>
            </a:pPr>
            <a:r>
              <a:rPr lang="en-US" dirty="0">
                <a:solidFill>
                  <a:srgbClr val="231F20"/>
                </a:solidFill>
              </a:rPr>
              <a:t>http://</a:t>
            </a:r>
            <a:r>
              <a:rPr lang="en-US" dirty="0" err="1" smtClean="0">
                <a:solidFill>
                  <a:srgbClr val="231F20"/>
                </a:solidFill>
              </a:rPr>
              <a:t>files.grouplens.org</a:t>
            </a:r>
            <a:r>
              <a:rPr lang="en-US" dirty="0" smtClean="0">
                <a:solidFill>
                  <a:srgbClr val="231F20"/>
                </a:solidFill>
              </a:rPr>
              <a:t>/datasets/</a:t>
            </a:r>
            <a:r>
              <a:rPr lang="en-US" dirty="0" err="1" smtClean="0">
                <a:solidFill>
                  <a:srgbClr val="231F20"/>
                </a:solidFill>
              </a:rPr>
              <a:t>movielens</a:t>
            </a:r>
            <a:r>
              <a:rPr lang="en-US" dirty="0" smtClean="0">
                <a:solidFill>
                  <a:srgbClr val="231F20"/>
                </a:solidFill>
              </a:rPr>
              <a:t>/ml-1m.zip</a:t>
            </a: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387" y="2123516"/>
            <a:ext cx="7007225" cy="2002064"/>
          </a:xfrm>
          <a:prstGeom prst="rect">
            <a:avLst/>
          </a:prstGeom>
        </p:spPr>
      </p:pic>
    </p:spTree>
    <p:extLst>
      <p:ext uri="{BB962C8B-B14F-4D97-AF65-F5344CB8AC3E}">
        <p14:creationId xmlns:p14="http://schemas.microsoft.com/office/powerpoint/2010/main" val="1443612095"/>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Our Dataset</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3" name="TextBox 12"/>
          <p:cNvSpPr txBox="1"/>
          <p:nvPr/>
        </p:nvSpPr>
        <p:spPr>
          <a:xfrm>
            <a:off x="777240" y="787397"/>
            <a:ext cx="7589520" cy="453714"/>
          </a:xfrm>
          <a:prstGeom prst="rect">
            <a:avLst/>
          </a:prstGeom>
          <a:noFill/>
        </p:spPr>
        <p:txBody>
          <a:bodyPr wrap="square" rtlCol="0">
            <a:spAutoFit/>
          </a:bodyPr>
          <a:lstStyle/>
          <a:p>
            <a:pPr marL="285750" indent="-285750">
              <a:lnSpc>
                <a:spcPct val="150000"/>
              </a:lnSpc>
              <a:spcBef>
                <a:spcPts val="400"/>
              </a:spcBef>
              <a:buFont typeface="Arial" charset="0"/>
              <a:buChar char="•"/>
            </a:pPr>
            <a:r>
              <a:rPr lang="en-US" smtClean="0">
                <a:solidFill>
                  <a:srgbClr val="231F20"/>
                </a:solidFill>
              </a:rPr>
              <a:t>movies.dat</a:t>
            </a:r>
            <a:endParaRPr lang="en-US" dirty="0" smtClean="0">
              <a:solidFill>
                <a:srgbClr val="231F20"/>
              </a:solidFill>
            </a:endParaRPr>
          </a:p>
        </p:txBody>
      </p:sp>
      <p:sp>
        <p:nvSpPr>
          <p:cNvPr id="2" name="Rectangle 1"/>
          <p:cNvSpPr/>
          <p:nvPr/>
        </p:nvSpPr>
        <p:spPr>
          <a:xfrm>
            <a:off x="777240" y="1240163"/>
            <a:ext cx="5557520" cy="1015663"/>
          </a:xfrm>
          <a:prstGeom prst="rect">
            <a:avLst/>
          </a:prstGeom>
        </p:spPr>
        <p:txBody>
          <a:bodyPr wrap="square">
            <a:spAutoFit/>
          </a:bodyPr>
          <a:lstStyle/>
          <a:p>
            <a:r>
              <a:rPr lang="en-US" sz="1200" dirty="0">
                <a:solidFill>
                  <a:srgbClr val="000000"/>
                </a:solidFill>
                <a:latin typeface="Menlo-Regular" charset="0"/>
              </a:rPr>
              <a:t>1::Toy Story (1995)::</a:t>
            </a:r>
            <a:r>
              <a:rPr lang="en-US" sz="1200" dirty="0" err="1">
                <a:solidFill>
                  <a:srgbClr val="000000"/>
                </a:solidFill>
                <a:latin typeface="Menlo-Regular" charset="0"/>
              </a:rPr>
              <a:t>Animation|Children's|Comedy</a:t>
            </a:r>
            <a:endParaRPr lang="en-US" sz="1200" dirty="0">
              <a:solidFill>
                <a:srgbClr val="000000"/>
              </a:solidFill>
              <a:latin typeface="Menlo-Regular" charset="0"/>
            </a:endParaRPr>
          </a:p>
          <a:p>
            <a:r>
              <a:rPr lang="en-US" sz="1200" dirty="0">
                <a:solidFill>
                  <a:srgbClr val="000000"/>
                </a:solidFill>
                <a:latin typeface="Menlo-Regular" charset="0"/>
              </a:rPr>
              <a:t>2::Jumanji (1995)::</a:t>
            </a:r>
            <a:r>
              <a:rPr lang="en-US" sz="1200" dirty="0" err="1">
                <a:solidFill>
                  <a:srgbClr val="000000"/>
                </a:solidFill>
                <a:latin typeface="Menlo-Regular" charset="0"/>
              </a:rPr>
              <a:t>Adventure|Children's|Fantasy</a:t>
            </a:r>
            <a:endParaRPr lang="en-US" sz="1200" dirty="0">
              <a:solidFill>
                <a:srgbClr val="000000"/>
              </a:solidFill>
              <a:latin typeface="Menlo-Regular" charset="0"/>
            </a:endParaRPr>
          </a:p>
          <a:p>
            <a:r>
              <a:rPr lang="en-US" sz="1200" dirty="0">
                <a:solidFill>
                  <a:srgbClr val="000000"/>
                </a:solidFill>
                <a:latin typeface="Menlo-Regular" charset="0"/>
              </a:rPr>
              <a:t>3::Grumpier Old Men (1995)::</a:t>
            </a:r>
            <a:r>
              <a:rPr lang="en-US" sz="1200" dirty="0" err="1">
                <a:solidFill>
                  <a:srgbClr val="000000"/>
                </a:solidFill>
                <a:latin typeface="Menlo-Regular" charset="0"/>
              </a:rPr>
              <a:t>Comedy|Romance</a:t>
            </a:r>
            <a:endParaRPr lang="en-US" sz="1200" dirty="0">
              <a:solidFill>
                <a:srgbClr val="000000"/>
              </a:solidFill>
              <a:latin typeface="Menlo-Regular" charset="0"/>
            </a:endParaRPr>
          </a:p>
          <a:p>
            <a:r>
              <a:rPr lang="en-US" sz="1200" dirty="0">
                <a:solidFill>
                  <a:srgbClr val="000000"/>
                </a:solidFill>
                <a:latin typeface="Menlo-Regular" charset="0"/>
              </a:rPr>
              <a:t>4::Waiting to Exhale (1995)::</a:t>
            </a:r>
            <a:r>
              <a:rPr lang="en-US" sz="1200" dirty="0" err="1">
                <a:solidFill>
                  <a:srgbClr val="000000"/>
                </a:solidFill>
                <a:latin typeface="Menlo-Regular" charset="0"/>
              </a:rPr>
              <a:t>Comedy|Drama</a:t>
            </a:r>
            <a:endParaRPr lang="en-US" sz="1200" dirty="0">
              <a:solidFill>
                <a:srgbClr val="000000"/>
              </a:solidFill>
              <a:latin typeface="Menlo-Regular" charset="0"/>
            </a:endParaRPr>
          </a:p>
          <a:p>
            <a:r>
              <a:rPr lang="en-US" sz="1200" dirty="0">
                <a:solidFill>
                  <a:srgbClr val="000000"/>
                </a:solidFill>
                <a:latin typeface="Menlo-Regular" charset="0"/>
              </a:rPr>
              <a:t>5::Father of the Bride Part II (1995)::Comedy</a:t>
            </a:r>
            <a:endParaRPr lang="en-US" sz="1200" dirty="0"/>
          </a:p>
        </p:txBody>
      </p:sp>
      <p:sp>
        <p:nvSpPr>
          <p:cNvPr id="8" name="TextBox 7"/>
          <p:cNvSpPr txBox="1"/>
          <p:nvPr/>
        </p:nvSpPr>
        <p:spPr>
          <a:xfrm>
            <a:off x="777240" y="3531862"/>
            <a:ext cx="7589520" cy="453714"/>
          </a:xfrm>
          <a:prstGeom prst="rect">
            <a:avLst/>
          </a:prstGeom>
          <a:noFill/>
        </p:spPr>
        <p:txBody>
          <a:bodyPr wrap="square" rtlCol="0">
            <a:spAutoFit/>
          </a:bodyPr>
          <a:lstStyle/>
          <a:p>
            <a:pPr marL="285750" indent="-285750">
              <a:lnSpc>
                <a:spcPct val="150000"/>
              </a:lnSpc>
              <a:spcBef>
                <a:spcPts val="400"/>
              </a:spcBef>
              <a:buFont typeface="Arial" charset="0"/>
              <a:buChar char="•"/>
            </a:pPr>
            <a:r>
              <a:rPr lang="en-US" dirty="0" err="1" smtClean="0">
                <a:solidFill>
                  <a:srgbClr val="231F20"/>
                </a:solidFill>
              </a:rPr>
              <a:t>ratings.dat</a:t>
            </a:r>
            <a:endParaRPr lang="en-US" dirty="0" smtClean="0">
              <a:solidFill>
                <a:srgbClr val="231F20"/>
              </a:solidFill>
            </a:endParaRPr>
          </a:p>
        </p:txBody>
      </p:sp>
      <p:sp>
        <p:nvSpPr>
          <p:cNvPr id="5" name="Rectangle 4"/>
          <p:cNvSpPr/>
          <p:nvPr/>
        </p:nvSpPr>
        <p:spPr>
          <a:xfrm>
            <a:off x="777240" y="2747496"/>
            <a:ext cx="2540000" cy="830997"/>
          </a:xfrm>
          <a:prstGeom prst="rect">
            <a:avLst/>
          </a:prstGeom>
        </p:spPr>
        <p:txBody>
          <a:bodyPr wrap="square">
            <a:spAutoFit/>
          </a:bodyPr>
          <a:lstStyle/>
          <a:p>
            <a:r>
              <a:rPr lang="is-IS" sz="1200" dirty="0">
                <a:solidFill>
                  <a:srgbClr val="000000"/>
                </a:solidFill>
                <a:latin typeface="Menlo-Regular" charset="0"/>
              </a:rPr>
              <a:t>1::F::1::10::48067 </a:t>
            </a:r>
          </a:p>
          <a:p>
            <a:r>
              <a:rPr lang="is-IS" sz="1200" dirty="0">
                <a:solidFill>
                  <a:srgbClr val="000000"/>
                </a:solidFill>
                <a:latin typeface="Menlo-Regular" charset="0"/>
              </a:rPr>
              <a:t>2::M::56::16::70072 </a:t>
            </a:r>
          </a:p>
          <a:p>
            <a:r>
              <a:rPr lang="is-IS" sz="1200" dirty="0">
                <a:solidFill>
                  <a:srgbClr val="000000"/>
                </a:solidFill>
                <a:latin typeface="Menlo-Regular" charset="0"/>
              </a:rPr>
              <a:t>3::M::25::15::55117 </a:t>
            </a:r>
          </a:p>
          <a:p>
            <a:r>
              <a:rPr lang="is-IS" sz="1200" dirty="0">
                <a:solidFill>
                  <a:srgbClr val="000000"/>
                </a:solidFill>
                <a:latin typeface="Menlo-Regular" charset="0"/>
              </a:rPr>
              <a:t>4::M::45::7::02460</a:t>
            </a:r>
            <a:endParaRPr lang="en-US" sz="1200" dirty="0">
              <a:solidFill>
                <a:srgbClr val="000000"/>
              </a:solidFill>
              <a:latin typeface="Menlo-Regular" charset="0"/>
            </a:endParaRPr>
          </a:p>
        </p:txBody>
      </p:sp>
      <p:sp>
        <p:nvSpPr>
          <p:cNvPr id="6" name="Rectangle 5"/>
          <p:cNvSpPr/>
          <p:nvPr/>
        </p:nvSpPr>
        <p:spPr>
          <a:xfrm>
            <a:off x="2557167" y="4085850"/>
            <a:ext cx="2316480" cy="830997"/>
          </a:xfrm>
          <a:prstGeom prst="rect">
            <a:avLst/>
          </a:prstGeom>
        </p:spPr>
        <p:txBody>
          <a:bodyPr wrap="square">
            <a:spAutoFit/>
          </a:bodyPr>
          <a:lstStyle/>
          <a:p>
            <a:r>
              <a:rPr lang="is-IS" sz="1200" dirty="0">
                <a:solidFill>
                  <a:srgbClr val="000000"/>
                </a:solidFill>
                <a:latin typeface="Menlo-Regular" charset="0"/>
              </a:rPr>
              <a:t>1::1193::5::978300760 </a:t>
            </a:r>
            <a:endParaRPr lang="is-IS" sz="1200" dirty="0" smtClean="0">
              <a:solidFill>
                <a:srgbClr val="000000"/>
              </a:solidFill>
              <a:latin typeface="Menlo-Regular" charset="0"/>
            </a:endParaRPr>
          </a:p>
          <a:p>
            <a:r>
              <a:rPr lang="is-IS" sz="1200" dirty="0" smtClean="0">
                <a:solidFill>
                  <a:srgbClr val="000000"/>
                </a:solidFill>
                <a:latin typeface="Menlo-Regular" charset="0"/>
              </a:rPr>
              <a:t>1</a:t>
            </a:r>
            <a:r>
              <a:rPr lang="is-IS" sz="1200" dirty="0">
                <a:solidFill>
                  <a:srgbClr val="000000"/>
                </a:solidFill>
                <a:latin typeface="Menlo-Regular" charset="0"/>
              </a:rPr>
              <a:t>::661::3::978302109 </a:t>
            </a:r>
          </a:p>
          <a:p>
            <a:r>
              <a:rPr lang="is-IS" sz="1200" dirty="0">
                <a:solidFill>
                  <a:srgbClr val="000000"/>
                </a:solidFill>
                <a:latin typeface="Menlo-Regular" charset="0"/>
              </a:rPr>
              <a:t>1::914::3::978301968 </a:t>
            </a:r>
            <a:endParaRPr lang="is-IS" sz="1200" dirty="0" smtClean="0">
              <a:solidFill>
                <a:srgbClr val="000000"/>
              </a:solidFill>
              <a:latin typeface="Menlo-Regular" charset="0"/>
            </a:endParaRPr>
          </a:p>
          <a:p>
            <a:r>
              <a:rPr lang="is-IS" sz="1200" dirty="0" smtClean="0">
                <a:solidFill>
                  <a:srgbClr val="000000"/>
                </a:solidFill>
                <a:latin typeface="Menlo-Regular" charset="0"/>
              </a:rPr>
              <a:t>1</a:t>
            </a:r>
            <a:r>
              <a:rPr lang="is-IS" sz="1200" dirty="0">
                <a:solidFill>
                  <a:srgbClr val="000000"/>
                </a:solidFill>
                <a:latin typeface="Menlo-Regular" charset="0"/>
              </a:rPr>
              <a:t>::3408::4</a:t>
            </a:r>
            <a:r>
              <a:rPr lang="is-IS" sz="1200" dirty="0">
                <a:latin typeface="Menlo-Regular" charset="0"/>
              </a:rPr>
              <a:t>::</a:t>
            </a:r>
            <a:r>
              <a:rPr lang="is-IS" sz="1200" dirty="0">
                <a:solidFill>
                  <a:srgbClr val="000000"/>
                </a:solidFill>
                <a:latin typeface="Menlo-Regular" charset="0"/>
              </a:rPr>
              <a:t>978300275</a:t>
            </a:r>
            <a:endParaRPr lang="en-US" sz="1200" dirty="0">
              <a:solidFill>
                <a:srgbClr val="000000"/>
              </a:solidFill>
              <a:latin typeface="Menlo-Regular" charset="0"/>
            </a:endParaRPr>
          </a:p>
        </p:txBody>
      </p:sp>
      <p:sp>
        <p:nvSpPr>
          <p:cNvPr id="11" name="TextBox 10"/>
          <p:cNvSpPr txBox="1"/>
          <p:nvPr/>
        </p:nvSpPr>
        <p:spPr>
          <a:xfrm>
            <a:off x="777240" y="2273058"/>
            <a:ext cx="7589520" cy="453714"/>
          </a:xfrm>
          <a:prstGeom prst="rect">
            <a:avLst/>
          </a:prstGeom>
          <a:noFill/>
        </p:spPr>
        <p:txBody>
          <a:bodyPr wrap="square" rtlCol="0">
            <a:spAutoFit/>
          </a:bodyPr>
          <a:lstStyle/>
          <a:p>
            <a:pPr marL="285750" indent="-285750">
              <a:lnSpc>
                <a:spcPct val="150000"/>
              </a:lnSpc>
              <a:spcBef>
                <a:spcPts val="400"/>
              </a:spcBef>
              <a:buFont typeface="Arial" charset="0"/>
              <a:buChar char="•"/>
            </a:pPr>
            <a:r>
              <a:rPr lang="en-US" dirty="0" err="1" smtClean="0">
                <a:solidFill>
                  <a:srgbClr val="231F20"/>
                </a:solidFill>
              </a:rPr>
              <a:t>users.dat</a:t>
            </a:r>
            <a:endParaRPr lang="en-US" dirty="0" smtClean="0">
              <a:solidFill>
                <a:srgbClr val="231F20"/>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3872" y="329267"/>
            <a:ext cx="3556928" cy="4295443"/>
          </a:xfrm>
          <a:prstGeom prst="rect">
            <a:avLst/>
          </a:prstGeom>
        </p:spPr>
      </p:pic>
      <p:pic>
        <p:nvPicPr>
          <p:cNvPr id="17" name="Picture 16"/>
          <p:cNvPicPr>
            <a:picLocks noChangeAspect="1"/>
          </p:cNvPicPr>
          <p:nvPr/>
        </p:nvPicPr>
        <p:blipFill>
          <a:blip r:embed="rId4"/>
          <a:stretch>
            <a:fillRect/>
          </a:stretch>
        </p:blipFill>
        <p:spPr>
          <a:xfrm>
            <a:off x="3114040" y="3040192"/>
            <a:ext cx="2026920" cy="474197"/>
          </a:xfrm>
          <a:prstGeom prst="rect">
            <a:avLst/>
          </a:prstGeom>
        </p:spPr>
      </p:pic>
      <p:pic>
        <p:nvPicPr>
          <p:cNvPr id="18" name="Picture 17"/>
          <p:cNvPicPr>
            <a:picLocks noChangeAspect="1"/>
          </p:cNvPicPr>
          <p:nvPr/>
        </p:nvPicPr>
        <p:blipFill>
          <a:blip r:embed="rId4"/>
          <a:stretch>
            <a:fillRect/>
          </a:stretch>
        </p:blipFill>
        <p:spPr>
          <a:xfrm rot="10147272">
            <a:off x="1879754" y="4109241"/>
            <a:ext cx="700755" cy="474197"/>
          </a:xfrm>
          <a:prstGeom prst="rect">
            <a:avLst/>
          </a:prstGeom>
        </p:spPr>
      </p:pic>
      <p:sp>
        <p:nvSpPr>
          <p:cNvPr id="19" name="TextBox 18"/>
          <p:cNvSpPr txBox="1"/>
          <p:nvPr/>
        </p:nvSpPr>
        <p:spPr>
          <a:xfrm>
            <a:off x="777240" y="4200448"/>
            <a:ext cx="1294422" cy="618631"/>
          </a:xfrm>
          <a:prstGeom prst="rect">
            <a:avLst/>
          </a:prstGeom>
          <a:noFill/>
        </p:spPr>
        <p:txBody>
          <a:bodyPr wrap="square" rtlCol="0">
            <a:spAutoFit/>
          </a:bodyPr>
          <a:lstStyle/>
          <a:p>
            <a:pPr>
              <a:lnSpc>
                <a:spcPct val="95000"/>
              </a:lnSpc>
              <a:spcBef>
                <a:spcPts val="400"/>
              </a:spcBef>
            </a:pPr>
            <a:r>
              <a:rPr lang="en-US" sz="1200" b="1" dirty="0" smtClean="0">
                <a:solidFill>
                  <a:srgbClr val="FF0066"/>
                </a:solidFill>
              </a:rPr>
              <a:t>Columns </a:t>
            </a:r>
            <a:r>
              <a:rPr lang="en-US" sz="1200" b="1" smtClean="0">
                <a:solidFill>
                  <a:srgbClr val="FF0066"/>
                </a:solidFill>
              </a:rPr>
              <a:t>are separated </a:t>
            </a:r>
            <a:r>
              <a:rPr lang="en-US" sz="1200" b="1" dirty="0" smtClean="0">
                <a:solidFill>
                  <a:srgbClr val="FF0066"/>
                </a:solidFill>
              </a:rPr>
              <a:t>by ::</a:t>
            </a:r>
          </a:p>
        </p:txBody>
      </p:sp>
    </p:spTree>
    <p:extLst>
      <p:ext uri="{BB962C8B-B14F-4D97-AF65-F5344CB8AC3E}">
        <p14:creationId xmlns:p14="http://schemas.microsoft.com/office/powerpoint/2010/main" val="1960700628"/>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Goal</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3" name="TextBox 12"/>
          <p:cNvSpPr txBox="1"/>
          <p:nvPr/>
        </p:nvSpPr>
        <p:spPr>
          <a:xfrm>
            <a:off x="777240" y="1050623"/>
            <a:ext cx="7589520" cy="869212"/>
          </a:xfrm>
          <a:prstGeom prst="rect">
            <a:avLst/>
          </a:prstGeom>
          <a:noFill/>
        </p:spPr>
        <p:txBody>
          <a:bodyPr wrap="square" rtlCol="0">
            <a:spAutoFit/>
          </a:bodyPr>
          <a:lstStyle/>
          <a:p>
            <a:pPr marL="285750" indent="-285750">
              <a:lnSpc>
                <a:spcPct val="150000"/>
              </a:lnSpc>
              <a:spcBef>
                <a:spcPts val="400"/>
              </a:spcBef>
              <a:buFont typeface="Arial" charset="0"/>
              <a:buChar char="•"/>
            </a:pPr>
            <a:r>
              <a:rPr lang="en-US" dirty="0" smtClean="0">
                <a:solidFill>
                  <a:srgbClr val="231F20"/>
                </a:solidFill>
              </a:rPr>
              <a:t>Our Goal is to predict the rating for a given pair of user id and movie id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240" y="2245360"/>
            <a:ext cx="7782560" cy="1768764"/>
          </a:xfrm>
          <a:prstGeom prst="rect">
            <a:avLst/>
          </a:prstGeom>
        </p:spPr>
      </p:pic>
      <p:sp>
        <p:nvSpPr>
          <p:cNvPr id="5" name="Frame 4"/>
          <p:cNvSpPr/>
          <p:nvPr/>
        </p:nvSpPr>
        <p:spPr>
          <a:xfrm>
            <a:off x="7965440" y="2154248"/>
            <a:ext cx="904240" cy="1890027"/>
          </a:xfrm>
          <a:prstGeom prst="frame">
            <a:avLst/>
          </a:prstGeom>
          <a:solidFill>
            <a:schemeClr val="accent3"/>
          </a:solidFill>
          <a:ln w="9525">
            <a:noFill/>
            <a:miter lim="800000"/>
            <a:headEnd/>
            <a:tailEnd/>
          </a:ln>
          <a:effectLst>
            <a:glow rad="127000">
              <a:schemeClr val="bg1"/>
            </a:glow>
            <a:softEdge rad="12700"/>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6" name="Rectangle 5"/>
          <p:cNvSpPr/>
          <p:nvPr/>
        </p:nvSpPr>
        <p:spPr>
          <a:xfrm>
            <a:off x="3032155" y="4280819"/>
            <a:ext cx="3079689" cy="369332"/>
          </a:xfrm>
          <a:prstGeom prst="rect">
            <a:avLst/>
          </a:prstGeom>
        </p:spPr>
        <p:txBody>
          <a:bodyPr wrap="none">
            <a:spAutoFit/>
          </a:bodyPr>
          <a:lstStyle/>
          <a:p>
            <a:r>
              <a:rPr lang="en-US">
                <a:solidFill>
                  <a:schemeClr val="tx2"/>
                </a:solidFill>
              </a:rPr>
              <a:t>MF Accuracy: 45.008881%</a:t>
            </a:r>
          </a:p>
        </p:txBody>
      </p:sp>
    </p:spTree>
    <p:extLst>
      <p:ext uri="{BB962C8B-B14F-4D97-AF65-F5344CB8AC3E}">
        <p14:creationId xmlns:p14="http://schemas.microsoft.com/office/powerpoint/2010/main" val="1756721091"/>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Implementation Steps</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3" name="TextBox 12"/>
          <p:cNvSpPr txBox="1"/>
          <p:nvPr/>
        </p:nvSpPr>
        <p:spPr>
          <a:xfrm>
            <a:off x="609600" y="936427"/>
            <a:ext cx="3394583" cy="3416320"/>
          </a:xfrm>
          <a:prstGeom prst="rect">
            <a:avLst/>
          </a:prstGeom>
          <a:noFill/>
        </p:spPr>
        <p:txBody>
          <a:bodyPr wrap="square" rtlCol="0">
            <a:spAutoFit/>
          </a:bodyPr>
          <a:lstStyle/>
          <a:p>
            <a:pPr marL="285750" indent="-285750">
              <a:lnSpc>
                <a:spcPct val="150000"/>
              </a:lnSpc>
              <a:buFont typeface="Arial" charset="0"/>
              <a:buChar char="•"/>
            </a:pPr>
            <a:r>
              <a:rPr lang="en-US" sz="1600" dirty="0"/>
              <a:t>Load </a:t>
            </a:r>
            <a:r>
              <a:rPr lang="en-US" sz="1600" dirty="0" smtClean="0"/>
              <a:t>data </a:t>
            </a:r>
          </a:p>
          <a:p>
            <a:pPr marL="285750" indent="-285750">
              <a:lnSpc>
                <a:spcPct val="150000"/>
              </a:lnSpc>
              <a:buFont typeface="Arial" charset="0"/>
              <a:buChar char="•"/>
            </a:pPr>
            <a:r>
              <a:rPr lang="en-US" sz="1600" dirty="0" smtClean="0"/>
              <a:t>Set </a:t>
            </a:r>
            <a:r>
              <a:rPr lang="en-US" sz="1600" dirty="0"/>
              <a:t>up our parameters: </a:t>
            </a:r>
            <a:r>
              <a:rPr lang="en-US" sz="1600" dirty="0" err="1"/>
              <a:t>θ</a:t>
            </a:r>
            <a:r>
              <a:rPr lang="en-US" sz="1600" dirty="0"/>
              <a:t> and </a:t>
            </a:r>
            <a:r>
              <a:rPr lang="en-US" sz="1600" dirty="0" err="1"/>
              <a:t>ϕ</a:t>
            </a:r>
            <a:endParaRPr lang="en-US" sz="1600" dirty="0"/>
          </a:p>
          <a:p>
            <a:pPr marL="285750" indent="-285750">
              <a:lnSpc>
                <a:spcPct val="150000"/>
              </a:lnSpc>
              <a:buFont typeface="Arial" charset="0"/>
              <a:buChar char="•"/>
            </a:pPr>
            <a:r>
              <a:rPr lang="en-US" sz="1600" dirty="0" smtClean="0"/>
              <a:t>Define non-trainable variables: user ids, movie ids and ratings</a:t>
            </a:r>
            <a:endParaRPr lang="en-US" sz="1600" dirty="0"/>
          </a:p>
          <a:p>
            <a:pPr marL="285750" indent="-285750">
              <a:lnSpc>
                <a:spcPct val="150000"/>
              </a:lnSpc>
              <a:buFont typeface="Arial" charset="0"/>
              <a:buChar char="•"/>
            </a:pPr>
            <a:r>
              <a:rPr lang="en-US" sz="1600" dirty="0" smtClean="0"/>
              <a:t>Calculate </a:t>
            </a:r>
            <a:r>
              <a:rPr lang="en-US" sz="1600" dirty="0"/>
              <a:t>the prediction and </a:t>
            </a:r>
            <a:r>
              <a:rPr lang="en-US" sz="1600" dirty="0" smtClean="0"/>
              <a:t>cost</a:t>
            </a:r>
            <a:endParaRPr lang="en-US" sz="1600" dirty="0"/>
          </a:p>
          <a:p>
            <a:pPr marL="285750" indent="-285750">
              <a:lnSpc>
                <a:spcPct val="150000"/>
              </a:lnSpc>
              <a:buFont typeface="Arial" charset="0"/>
              <a:buChar char="•"/>
            </a:pPr>
            <a:r>
              <a:rPr lang="en-US" sz="1600" dirty="0" smtClean="0"/>
              <a:t>Train and evaluate the model</a:t>
            </a:r>
            <a:endParaRPr lang="en-US" sz="16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4183" y="896183"/>
            <a:ext cx="4915211" cy="2931278"/>
          </a:xfrm>
          <a:prstGeom prst="rect">
            <a:avLst/>
          </a:prstGeom>
        </p:spPr>
      </p:pic>
      <p:sp>
        <p:nvSpPr>
          <p:cNvPr id="7" name="Rectangle 6"/>
          <p:cNvSpPr/>
          <p:nvPr/>
        </p:nvSpPr>
        <p:spPr>
          <a:xfrm>
            <a:off x="5049520" y="4013960"/>
            <a:ext cx="4267200" cy="307777"/>
          </a:xfrm>
          <a:prstGeom prst="rect">
            <a:avLst/>
          </a:prstGeom>
        </p:spPr>
        <p:txBody>
          <a:bodyPr wrap="square">
            <a:spAutoFit/>
          </a:bodyPr>
          <a:lstStyle/>
          <a:p>
            <a:r>
              <a:rPr lang="en-US" sz="1400" dirty="0" err="1">
                <a:solidFill>
                  <a:srgbClr val="00B050"/>
                </a:solidFill>
              </a:rPr>
              <a:t>tensorboard</a:t>
            </a:r>
            <a:r>
              <a:rPr lang="en-US" sz="1400" dirty="0">
                <a:solidFill>
                  <a:srgbClr val="00B050"/>
                </a:solidFill>
              </a:rPr>
              <a:t> --</a:t>
            </a:r>
            <a:r>
              <a:rPr lang="en-US" sz="1400" dirty="0" err="1">
                <a:solidFill>
                  <a:srgbClr val="00B050"/>
                </a:solidFill>
              </a:rPr>
              <a:t>logdir</a:t>
            </a:r>
            <a:r>
              <a:rPr lang="en-US" sz="1400" dirty="0">
                <a:solidFill>
                  <a:srgbClr val="00B050"/>
                </a:solidFill>
              </a:rPr>
              <a:t>=path/to/log-directory</a:t>
            </a:r>
          </a:p>
        </p:txBody>
      </p:sp>
    </p:spTree>
    <p:extLst>
      <p:ext uri="{BB962C8B-B14F-4D97-AF65-F5344CB8AC3E}">
        <p14:creationId xmlns:p14="http://schemas.microsoft.com/office/powerpoint/2010/main" val="1491620377"/>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History of Recommendation</a:t>
            </a:r>
            <a:endParaRPr lang="en-US" dirty="0"/>
          </a:p>
        </p:txBody>
      </p:sp>
      <p:sp>
        <p:nvSpPr>
          <p:cNvPr id="2" name="Date Placeholder 1"/>
          <p:cNvSpPr>
            <a:spLocks noGrp="1"/>
          </p:cNvSpPr>
          <p:nvPr>
            <p:ph type="dt" sz="half" idx="10"/>
          </p:nvPr>
        </p:nvSpPr>
        <p:spPr/>
        <p:txBody>
          <a:bodyPr/>
          <a:lstStyle/>
          <a:p>
            <a:r>
              <a:rPr lang="en-US" smtClean="0"/>
              <a:t>© 2017 Teradata</a:t>
            </a:r>
            <a:endParaRPr lang="en-US"/>
          </a:p>
        </p:txBody>
      </p:sp>
      <p:graphicFrame>
        <p:nvGraphicFramePr>
          <p:cNvPr id="4" name="Diagram 3"/>
          <p:cNvGraphicFramePr/>
          <p:nvPr>
            <p:extLst>
              <p:ext uri="{D42A27DB-BD31-4B8C-83A1-F6EECF244321}">
                <p14:modId xmlns:p14="http://schemas.microsoft.com/office/powerpoint/2010/main" val="642597751"/>
              </p:ext>
            </p:extLst>
          </p:nvPr>
        </p:nvGraphicFramePr>
        <p:xfrm>
          <a:off x="1588737" y="750143"/>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509411"/>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gendaTitle"/>
          <p:cNvSpPr>
            <a:spLocks noGrp="1"/>
          </p:cNvSpPr>
          <p:nvPr>
            <p:ph type="title"/>
          </p:nvPr>
        </p:nvSpPr>
        <p:spPr/>
        <p:txBody>
          <a:bodyPr anchor="ctr"/>
          <a:lstStyle/>
          <a:p>
            <a:r>
              <a:rPr lang="en-US" dirty="0"/>
              <a:t>Agenda</a:t>
            </a:r>
          </a:p>
        </p:txBody>
      </p:sp>
      <p:sp>
        <p:nvSpPr>
          <p:cNvPr id="10" name="BainBulletsConfiguration" hidden="1"/>
          <p:cNvSpPr txBox="1"/>
          <p:nvPr/>
        </p:nvSpPr>
        <p:spPr>
          <a:xfrm>
            <a:off x="9044" y="9044"/>
            <a:ext cx="6330374" cy="67153"/>
          </a:xfrm>
          <a:prstGeom prst="rect">
            <a:avLst/>
          </a:prstGeom>
          <a:noFill/>
        </p:spPr>
        <p:txBody>
          <a:bodyPr vert="horz" wrap="square" lIns="25632" tIns="25632" rIns="25632" bIns="25632" rtlCol="0">
            <a:spAutoFit/>
          </a:bodyPr>
          <a:lstStyle/>
          <a:p>
            <a:r>
              <a:rPr lang="en-US" sz="100" dirty="0">
                <a:solidFill>
                  <a:srgbClr val="FFFFFF"/>
                </a:solidFill>
              </a:rPr>
              <a:t>11_89</a:t>
            </a:r>
          </a:p>
        </p:txBody>
      </p:sp>
      <p:sp>
        <p:nvSpPr>
          <p:cNvPr id="11" name="Agenda"/>
          <p:cNvSpPr txBox="1"/>
          <p:nvPr>
            <p:custDataLst>
              <p:tags r:id="rId1"/>
            </p:custDataLst>
          </p:nvPr>
        </p:nvSpPr>
        <p:spPr>
          <a:xfrm>
            <a:off x="457201" y="1104143"/>
            <a:ext cx="6732296" cy="3189679"/>
          </a:xfrm>
          <a:prstGeom prst="rect">
            <a:avLst/>
          </a:prstGeom>
          <a:noFill/>
        </p:spPr>
        <p:txBody>
          <a:bodyPr vert="horz" wrap="square" lIns="25632" tIns="25632" rIns="25632" bIns="25632" rtlCol="0">
            <a:noAutofit/>
          </a:bodyPr>
          <a:lstStyle/>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Recommender Systems 101</a:t>
            </a:r>
          </a:p>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Collaborative Filtering</a:t>
            </a:r>
          </a:p>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Deep &amp; Wide Learning</a:t>
            </a:r>
          </a:p>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Deep Matrix Factorization</a:t>
            </a:r>
            <a:endParaRPr lang="en-US" sz="1700" dirty="0">
              <a:solidFill>
                <a:schemeClr val="bg1">
                  <a:lumMod val="50000"/>
                </a:schemeClr>
              </a:solidFill>
            </a:endParaRPr>
          </a:p>
        </p:txBody>
      </p:sp>
      <p:sp>
        <p:nvSpPr>
          <p:cNvPr id="12" name="AgendaBar"/>
          <p:cNvSpPr/>
          <p:nvPr/>
        </p:nvSpPr>
        <p:spPr>
          <a:xfrm>
            <a:off x="326976" y="2226262"/>
            <a:ext cx="8490050" cy="364635"/>
          </a:xfrm>
          <a:prstGeom prst="rect">
            <a:avLst/>
          </a:prstGeom>
          <a:noFill/>
          <a:ln w="19050">
            <a:solidFill>
              <a:schemeClr val="accent1"/>
            </a:solidFill>
            <a:prstDash val="solid"/>
          </a:ln>
          <a:extLst>
            <a:ext uri="{909E8E84-426E-40dd-AFC4-6F175D3DCCD1}">
              <a14:hiddenFill xmlns:a14="http://schemas.microsoft.com/office/drawing/2010/main" xmlns="">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25632" tIns="25632" rIns="25632" bIns="25632" rtlCol="0" anchor="ctr"/>
          <a:lstStyle/>
          <a:p>
            <a:pPr algn="ctr"/>
            <a:endParaRPr lang="en-US" dirty="0">
              <a:solidFill>
                <a:schemeClr val="tx1"/>
              </a:solidFill>
            </a:endParaRPr>
          </a:p>
        </p:txBody>
      </p:sp>
      <p:sp>
        <p:nvSpPr>
          <p:cNvPr id="8" name="Footer Placeholder 1"/>
          <p:cNvSpPr txBox="1">
            <a:spLocks/>
          </p:cNvSpPr>
          <p:nvPr/>
        </p:nvSpPr>
        <p:spPr>
          <a:xfrm>
            <a:off x="3124200" y="4901459"/>
            <a:ext cx="2895600" cy="138499"/>
          </a:xfrm>
          <a:prstGeom prst="rect">
            <a:avLst/>
          </a:prstGeom>
        </p:spPr>
        <p:txBody>
          <a:bodyPr vert="horz" lIns="0" tIns="0" rIns="0" bIns="0" rtlCol="0" anchor="ctr">
            <a:spAutoFit/>
          </a:bodyPr>
          <a:lstStyle>
            <a:defPPr>
              <a:defRPr lang="en-US"/>
            </a:defPPr>
            <a:lvl1pPr marL="0" algn="ctr" defTabSz="914400" rtl="0" eaLnBrk="1" latinLnBrk="0" hangingPunct="1">
              <a:defRPr sz="7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smtClean="0"/>
              <a:t> </a:t>
            </a:r>
            <a:endParaRPr lang="en-US" sz="900" dirty="0"/>
          </a:p>
        </p:txBody>
      </p:sp>
    </p:spTree>
    <p:extLst>
      <p:ext uri="{BB962C8B-B14F-4D97-AF65-F5344CB8AC3E}">
        <p14:creationId xmlns:p14="http://schemas.microsoft.com/office/powerpoint/2010/main" val="1122096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 Learning for Recommender Systems</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8230"/>
            <a:ext cx="9144000" cy="2105320"/>
          </a:xfrm>
          <a:prstGeom prst="rect">
            <a:avLst/>
          </a:prstGeom>
        </p:spPr>
      </p:pic>
      <p:sp>
        <p:nvSpPr>
          <p:cNvPr id="6" name="Rectangle 5"/>
          <p:cNvSpPr/>
          <p:nvPr/>
        </p:nvSpPr>
        <p:spPr>
          <a:xfrm>
            <a:off x="1558636" y="4793737"/>
            <a:ext cx="6192982" cy="230832"/>
          </a:xfrm>
          <a:prstGeom prst="rect">
            <a:avLst/>
          </a:prstGeom>
        </p:spPr>
        <p:txBody>
          <a:bodyPr wrap="square">
            <a:spAutoFit/>
          </a:bodyPr>
          <a:lstStyle/>
          <a:p>
            <a:r>
              <a:rPr lang="en-US" sz="900" dirty="0"/>
              <a:t>https://</a:t>
            </a:r>
            <a:r>
              <a:rPr lang="en-US" sz="900" dirty="0" err="1"/>
              <a:t>research.googleblog.com</a:t>
            </a:r>
            <a:r>
              <a:rPr lang="en-US" sz="900" dirty="0"/>
              <a:t>/2016/06/wide-deep-learning-better-together-</a:t>
            </a:r>
            <a:r>
              <a:rPr lang="en-US" sz="900" dirty="0" err="1"/>
              <a:t>with.html</a:t>
            </a:r>
            <a:endParaRPr lang="en-US" sz="900" dirty="0"/>
          </a:p>
        </p:txBody>
      </p:sp>
    </p:spTree>
    <p:extLst>
      <p:ext uri="{BB962C8B-B14F-4D97-AF65-F5344CB8AC3E}">
        <p14:creationId xmlns:p14="http://schemas.microsoft.com/office/powerpoint/2010/main" val="1848970814"/>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Model</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8" name="Rectangle 7"/>
          <p:cNvSpPr/>
          <p:nvPr/>
        </p:nvSpPr>
        <p:spPr>
          <a:xfrm>
            <a:off x="1558636" y="4793737"/>
            <a:ext cx="6192982" cy="230832"/>
          </a:xfrm>
          <a:prstGeom prst="rect">
            <a:avLst/>
          </a:prstGeom>
        </p:spPr>
        <p:txBody>
          <a:bodyPr wrap="square">
            <a:spAutoFit/>
          </a:bodyPr>
          <a:lstStyle/>
          <a:p>
            <a:r>
              <a:rPr lang="en-US" sz="900" dirty="0"/>
              <a:t>https://</a:t>
            </a:r>
            <a:r>
              <a:rPr lang="en-US" sz="900" dirty="0" err="1"/>
              <a:t>research.googleblog.com</a:t>
            </a:r>
            <a:r>
              <a:rPr lang="en-US" sz="900" dirty="0"/>
              <a:t>/2016/06/wide-deep-learning-better-together-</a:t>
            </a:r>
            <a:r>
              <a:rPr lang="en-US" sz="900" dirty="0" err="1"/>
              <a:t>with.html</a:t>
            </a:r>
            <a:endParaRPr lang="en-US" sz="900" dirty="0"/>
          </a:p>
        </p:txBody>
      </p:sp>
      <p:pic>
        <p:nvPicPr>
          <p:cNvPr id="9" name="Picture 8"/>
          <p:cNvPicPr>
            <a:picLocks noChangeAspect="1"/>
          </p:cNvPicPr>
          <p:nvPr/>
        </p:nvPicPr>
        <p:blipFill>
          <a:blip r:embed="rId3"/>
          <a:stretch>
            <a:fillRect/>
          </a:stretch>
        </p:blipFill>
        <p:spPr>
          <a:xfrm>
            <a:off x="0" y="1294885"/>
            <a:ext cx="9144000" cy="2553730"/>
          </a:xfrm>
          <a:prstGeom prst="rect">
            <a:avLst/>
          </a:prstGeom>
        </p:spPr>
      </p:pic>
    </p:spTree>
    <p:extLst>
      <p:ext uri="{BB962C8B-B14F-4D97-AF65-F5344CB8AC3E}">
        <p14:creationId xmlns:p14="http://schemas.microsoft.com/office/powerpoint/2010/main" val="461343129"/>
      </p:ext>
    </p:extLst>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Deep Model</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6" name="Picture 5"/>
          <p:cNvPicPr>
            <a:picLocks noChangeAspect="1"/>
          </p:cNvPicPr>
          <p:nvPr/>
        </p:nvPicPr>
        <p:blipFill>
          <a:blip r:embed="rId3"/>
          <a:stretch>
            <a:fillRect/>
          </a:stretch>
        </p:blipFill>
        <p:spPr>
          <a:xfrm>
            <a:off x="0" y="730155"/>
            <a:ext cx="9144000" cy="3941111"/>
          </a:xfrm>
          <a:prstGeom prst="rect">
            <a:avLst/>
          </a:prstGeom>
        </p:spPr>
      </p:pic>
      <p:sp>
        <p:nvSpPr>
          <p:cNvPr id="9" name="Rectangle 8"/>
          <p:cNvSpPr/>
          <p:nvPr/>
        </p:nvSpPr>
        <p:spPr>
          <a:xfrm>
            <a:off x="1558636" y="4793737"/>
            <a:ext cx="6192982" cy="230832"/>
          </a:xfrm>
          <a:prstGeom prst="rect">
            <a:avLst/>
          </a:prstGeom>
        </p:spPr>
        <p:txBody>
          <a:bodyPr wrap="square">
            <a:spAutoFit/>
          </a:bodyPr>
          <a:lstStyle/>
          <a:p>
            <a:r>
              <a:rPr lang="en-US" sz="900" dirty="0"/>
              <a:t>https://</a:t>
            </a:r>
            <a:r>
              <a:rPr lang="en-US" sz="900" dirty="0" err="1"/>
              <a:t>research.googleblog.com</a:t>
            </a:r>
            <a:r>
              <a:rPr lang="en-US" sz="900" dirty="0"/>
              <a:t>/2016/06/wide-deep-learning-better-together-</a:t>
            </a:r>
            <a:r>
              <a:rPr lang="en-US" sz="900" dirty="0" err="1"/>
              <a:t>with.html</a:t>
            </a:r>
            <a:endParaRPr lang="en-US" sz="900" dirty="0"/>
          </a:p>
        </p:txBody>
      </p:sp>
    </p:spTree>
    <p:extLst>
      <p:ext uri="{BB962C8B-B14F-4D97-AF65-F5344CB8AC3E}">
        <p14:creationId xmlns:p14="http://schemas.microsoft.com/office/powerpoint/2010/main" val="1640049183"/>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 Model</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7" name="Picture 6"/>
          <p:cNvPicPr>
            <a:picLocks noChangeAspect="1"/>
          </p:cNvPicPr>
          <p:nvPr/>
        </p:nvPicPr>
        <p:blipFill>
          <a:blip r:embed="rId3"/>
          <a:stretch>
            <a:fillRect/>
          </a:stretch>
        </p:blipFill>
        <p:spPr>
          <a:xfrm>
            <a:off x="0" y="730155"/>
            <a:ext cx="9144000" cy="3939228"/>
          </a:xfrm>
          <a:prstGeom prst="rect">
            <a:avLst/>
          </a:prstGeom>
        </p:spPr>
      </p:pic>
    </p:spTree>
    <p:extLst>
      <p:ext uri="{BB962C8B-B14F-4D97-AF65-F5344CB8AC3E}">
        <p14:creationId xmlns:p14="http://schemas.microsoft.com/office/powerpoint/2010/main" val="2099867240"/>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00" y="812800"/>
            <a:ext cx="8559800" cy="3517900"/>
          </a:xfrm>
          <a:prstGeom prst="rect">
            <a:avLst/>
          </a:prstGeom>
        </p:spPr>
      </p:pic>
    </p:spTree>
    <p:extLst>
      <p:ext uri="{BB962C8B-B14F-4D97-AF65-F5344CB8AC3E}">
        <p14:creationId xmlns:p14="http://schemas.microsoft.com/office/powerpoint/2010/main" val="309012636"/>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00" y="812800"/>
            <a:ext cx="8559800" cy="3517900"/>
          </a:xfrm>
          <a:prstGeom prst="rect">
            <a:avLst/>
          </a:prstGeom>
        </p:spPr>
      </p:pic>
      <p:sp>
        <p:nvSpPr>
          <p:cNvPr id="6" name="Rectangle 5"/>
          <p:cNvSpPr/>
          <p:nvPr/>
        </p:nvSpPr>
        <p:spPr>
          <a:xfrm>
            <a:off x="528320" y="985520"/>
            <a:ext cx="4348480" cy="3190240"/>
          </a:xfrm>
          <a:prstGeom prst="rect">
            <a:avLst/>
          </a:prstGeom>
          <a:noFill/>
          <a:ln w="31750">
            <a:solidFill>
              <a:srgbClr val="C00000"/>
            </a:solidFill>
            <a:prstDash val="dash"/>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Tree>
    <p:extLst>
      <p:ext uri="{BB962C8B-B14F-4D97-AF65-F5344CB8AC3E}">
        <p14:creationId xmlns:p14="http://schemas.microsoft.com/office/powerpoint/2010/main" val="1390988178"/>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00" y="812800"/>
            <a:ext cx="8559800" cy="3517900"/>
          </a:xfrm>
          <a:prstGeom prst="rect">
            <a:avLst/>
          </a:prstGeom>
        </p:spPr>
      </p:pic>
      <p:sp>
        <p:nvSpPr>
          <p:cNvPr id="6" name="Rectangle 5"/>
          <p:cNvSpPr/>
          <p:nvPr/>
        </p:nvSpPr>
        <p:spPr>
          <a:xfrm>
            <a:off x="5008880" y="1016000"/>
            <a:ext cx="3677920" cy="1564640"/>
          </a:xfrm>
          <a:prstGeom prst="rect">
            <a:avLst/>
          </a:prstGeom>
          <a:noFill/>
          <a:ln w="31750">
            <a:solidFill>
              <a:srgbClr val="C00000"/>
            </a:solidFill>
            <a:prstDash val="dash"/>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5600"/>
            <a:ext cx="9144000" cy="4411056"/>
          </a:xfrm>
          <a:prstGeom prst="rect">
            <a:avLst/>
          </a:prstGeom>
        </p:spPr>
      </p:pic>
    </p:spTree>
    <p:extLst>
      <p:ext uri="{BB962C8B-B14F-4D97-AF65-F5344CB8AC3E}">
        <p14:creationId xmlns:p14="http://schemas.microsoft.com/office/powerpoint/2010/main" val="574264646"/>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00" y="812800"/>
            <a:ext cx="8559800" cy="3517900"/>
          </a:xfrm>
          <a:prstGeom prst="rect">
            <a:avLst/>
          </a:prstGeom>
        </p:spPr>
      </p:pic>
      <p:sp>
        <p:nvSpPr>
          <p:cNvPr id="6" name="Rectangle 5"/>
          <p:cNvSpPr/>
          <p:nvPr/>
        </p:nvSpPr>
        <p:spPr>
          <a:xfrm>
            <a:off x="5008880" y="1016000"/>
            <a:ext cx="3677920" cy="1564640"/>
          </a:xfrm>
          <a:prstGeom prst="rect">
            <a:avLst/>
          </a:prstGeom>
          <a:noFill/>
          <a:ln w="31750">
            <a:solidFill>
              <a:srgbClr val="C00000"/>
            </a:solidFill>
            <a:prstDash val="dash"/>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Tree>
    <p:extLst>
      <p:ext uri="{BB962C8B-B14F-4D97-AF65-F5344CB8AC3E}">
        <p14:creationId xmlns:p14="http://schemas.microsoft.com/office/powerpoint/2010/main" val="738000707"/>
      </p:ext>
    </p:extLst>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00" y="812800"/>
            <a:ext cx="8559800" cy="3517900"/>
          </a:xfrm>
          <a:prstGeom prst="rect">
            <a:avLst/>
          </a:prstGeom>
        </p:spPr>
      </p:pic>
      <p:sp>
        <p:nvSpPr>
          <p:cNvPr id="6" name="Rectangle 5"/>
          <p:cNvSpPr/>
          <p:nvPr/>
        </p:nvSpPr>
        <p:spPr>
          <a:xfrm>
            <a:off x="5008880" y="2682240"/>
            <a:ext cx="3677920" cy="1454150"/>
          </a:xfrm>
          <a:prstGeom prst="rect">
            <a:avLst/>
          </a:prstGeom>
          <a:noFill/>
          <a:ln w="31750">
            <a:solidFill>
              <a:srgbClr val="C00000"/>
            </a:solidFill>
            <a:prstDash val="dash"/>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Tree>
    <p:extLst>
      <p:ext uri="{BB962C8B-B14F-4D97-AF65-F5344CB8AC3E}">
        <p14:creationId xmlns:p14="http://schemas.microsoft.com/office/powerpoint/2010/main" val="1389148983"/>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cstate="hqprint">
            <a:alphaModFix amt="50000"/>
            <a:extLst>
              <a:ext uri="{28A0092B-C50C-407E-A947-70E740481C1C}">
                <a14:useLocalDpi xmlns:a14="http://schemas.microsoft.com/office/drawing/2010/main"/>
              </a:ext>
            </a:extLst>
          </a:blip>
          <a:srcRect t="23295"/>
          <a:stretch/>
        </p:blipFill>
        <p:spPr>
          <a:xfrm>
            <a:off x="-4" y="0"/>
            <a:ext cx="9144004" cy="5143499"/>
          </a:xfrm>
          <a:prstGeom prst="rect">
            <a:avLst/>
          </a:prstGeom>
        </p:spPr>
      </p:pic>
      <p:sp>
        <p:nvSpPr>
          <p:cNvPr id="11" name="Rectangle 10"/>
          <p:cNvSpPr/>
          <p:nvPr/>
        </p:nvSpPr>
        <p:spPr>
          <a:xfrm>
            <a:off x="0" y="4545562"/>
            <a:ext cx="9144000" cy="597938"/>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pic>
        <p:nvPicPr>
          <p:cNvPr id="6" name="Picture 5"/>
          <p:cNvPicPr>
            <a:picLocks noChangeAspect="1"/>
          </p:cNvPicPr>
          <p:nvPr/>
        </p:nvPicPr>
        <p:blipFill rotWithShape="1">
          <a:blip r:embed="rId2" cstate="hqprint">
            <a:alphaModFix amt="50000"/>
            <a:extLst>
              <a:ext uri="{28A0092B-C50C-407E-A947-70E740481C1C}">
                <a14:useLocalDpi xmlns:a14="http://schemas.microsoft.com/office/drawing/2010/main"/>
              </a:ext>
            </a:extLst>
          </a:blip>
          <a:srcRect t="23295"/>
          <a:stretch/>
        </p:blipFill>
        <p:spPr>
          <a:xfrm>
            <a:off x="-2" y="0"/>
            <a:ext cx="9144004" cy="5143499"/>
          </a:xfrm>
          <a:prstGeom prst="rect">
            <a:avLst/>
          </a:prstGeom>
        </p:spPr>
      </p:pic>
      <p:sp>
        <p:nvSpPr>
          <p:cNvPr id="7" name="Rectangle 6"/>
          <p:cNvSpPr/>
          <p:nvPr/>
        </p:nvSpPr>
        <p:spPr>
          <a:xfrm>
            <a:off x="2" y="1019577"/>
            <a:ext cx="9144000" cy="3397698"/>
          </a:xfrm>
          <a:prstGeom prst="rect">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8" name="TextBox 7"/>
          <p:cNvSpPr txBox="1"/>
          <p:nvPr/>
        </p:nvSpPr>
        <p:spPr>
          <a:xfrm>
            <a:off x="837963" y="1239118"/>
            <a:ext cx="802640" cy="1092607"/>
          </a:xfrm>
          <a:prstGeom prst="rect">
            <a:avLst/>
          </a:prstGeom>
          <a:noFill/>
        </p:spPr>
        <p:txBody>
          <a:bodyPr wrap="square" rtlCol="0" anchor="b">
            <a:spAutoFit/>
          </a:bodyPr>
          <a:lstStyle/>
          <a:p>
            <a:pPr>
              <a:lnSpc>
                <a:spcPct val="110000"/>
              </a:lnSpc>
              <a:spcBef>
                <a:spcPts val="400"/>
              </a:spcBef>
            </a:pPr>
            <a:r>
              <a:rPr lang="en-US" sz="6000" b="1" spc="-300" dirty="0">
                <a:solidFill>
                  <a:schemeClr val="accent1">
                    <a:lumMod val="40000"/>
                    <a:lumOff val="60000"/>
                  </a:schemeClr>
                </a:solidFill>
              </a:rPr>
              <a:t>“</a:t>
            </a:r>
          </a:p>
        </p:txBody>
      </p:sp>
      <p:cxnSp>
        <p:nvCxnSpPr>
          <p:cNvPr id="9" name="Straight Connector 8"/>
          <p:cNvCxnSpPr/>
          <p:nvPr/>
        </p:nvCxnSpPr>
        <p:spPr>
          <a:xfrm>
            <a:off x="456032" y="1361872"/>
            <a:ext cx="0" cy="2554597"/>
          </a:xfrm>
          <a:prstGeom prst="line">
            <a:avLst/>
          </a:prstGeom>
          <a:ln w="127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68058" y="3324668"/>
            <a:ext cx="802640" cy="1092607"/>
          </a:xfrm>
          <a:prstGeom prst="rect">
            <a:avLst/>
          </a:prstGeom>
          <a:noFill/>
        </p:spPr>
        <p:txBody>
          <a:bodyPr wrap="square" rtlCol="0" anchor="b">
            <a:spAutoFit/>
          </a:bodyPr>
          <a:lstStyle/>
          <a:p>
            <a:pPr>
              <a:lnSpc>
                <a:spcPct val="110000"/>
              </a:lnSpc>
              <a:spcBef>
                <a:spcPts val="400"/>
              </a:spcBef>
            </a:pPr>
            <a:r>
              <a:rPr lang="en-US" sz="6000" b="1" spc="-300" dirty="0">
                <a:solidFill>
                  <a:schemeClr val="accent1">
                    <a:lumMod val="40000"/>
                    <a:lumOff val="60000"/>
                  </a:schemeClr>
                </a:solidFill>
              </a:rPr>
              <a:t>’’</a:t>
            </a:r>
          </a:p>
        </p:txBody>
      </p:sp>
      <p:sp>
        <p:nvSpPr>
          <p:cNvPr id="14" name="Text Placeholder 3"/>
          <p:cNvSpPr txBox="1">
            <a:spLocks/>
          </p:cNvSpPr>
          <p:nvPr/>
        </p:nvSpPr>
        <p:spPr>
          <a:xfrm>
            <a:off x="897095" y="1851567"/>
            <a:ext cx="7436597" cy="1477328"/>
          </a:xfrm>
          <a:prstGeom prst="rect">
            <a:avLst/>
          </a:prstGeom>
        </p:spPr>
        <p:txBody>
          <a:bodyPr vert="horz" lIns="0" tIns="0" rIns="0" bIns="0" rtlCol="0" anchor="ctr">
            <a:spAutoFit/>
          </a:bodyPr>
          <a:lstStyle>
            <a:defPPr>
              <a:defRPr lang="en-US"/>
            </a:defPPr>
            <a:lvl1pPr marL="0" algn="ctr" defTabSz="914400" rtl="0" eaLnBrk="1" latinLnBrk="0" hangingPunct="1">
              <a:defRPr sz="7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600" i="1" dirty="0">
                <a:solidFill>
                  <a:schemeClr val="bg1"/>
                </a:solidFill>
              </a:rPr>
              <a:t>A</a:t>
            </a:r>
            <a:r>
              <a:rPr lang="en-US" sz="1600" i="1" dirty="0" smtClean="0">
                <a:solidFill>
                  <a:schemeClr val="bg1"/>
                </a:solidFill>
              </a:rPr>
              <a:t> </a:t>
            </a:r>
            <a:r>
              <a:rPr lang="en-US" sz="1600" i="1" dirty="0">
                <a:solidFill>
                  <a:schemeClr val="bg1"/>
                </a:solidFill>
              </a:rPr>
              <a:t>family of methods that enable filtering through large observation and information space in order to provide recommendations in the information space [whether] that user does [or does] not have any observation, where the information space is all of the available items that the user could choose or select and observation space is what user experienced or observed so far. </a:t>
            </a:r>
          </a:p>
        </p:txBody>
      </p:sp>
      <p:sp>
        <p:nvSpPr>
          <p:cNvPr id="15" name="Text Placeholder 4"/>
          <p:cNvSpPr txBox="1">
            <a:spLocks/>
          </p:cNvSpPr>
          <p:nvPr/>
        </p:nvSpPr>
        <p:spPr>
          <a:xfrm>
            <a:off x="456032" y="4044943"/>
            <a:ext cx="8178170" cy="253007"/>
          </a:xfrm>
          <a:prstGeom prst="rect">
            <a:avLst/>
          </a:prstGeom>
        </p:spPr>
        <p:txBody>
          <a:bodyPr lIns="0"/>
          <a:lstStyle>
            <a:lvl1pPr marL="228600" indent="-228600" algn="l" defTabSz="914400" rtl="0" eaLnBrk="1" latinLnBrk="0" hangingPunct="1">
              <a:lnSpc>
                <a:spcPct val="95000"/>
              </a:lnSpc>
              <a:spcBef>
                <a:spcPts val="600"/>
              </a:spcBef>
              <a:spcAft>
                <a:spcPts val="200"/>
              </a:spcAft>
              <a:buFont typeface="Arial" panose="020B0604020202020204" pitchFamily="34" charset="0"/>
              <a:buChar char="•"/>
              <a:defRPr sz="1800" b="0" kern="1200" baseline="0">
                <a:solidFill>
                  <a:schemeClr val="tx1"/>
                </a:solidFill>
                <a:latin typeface="+mn-lt"/>
                <a:ea typeface="+mn-ea"/>
                <a:cs typeface="+mn-cs"/>
              </a:defRPr>
            </a:lvl1pPr>
            <a:lvl2pPr marL="457200" indent="-228600" algn="l" defTabSz="914400" rtl="0" eaLnBrk="1" latinLnBrk="0" hangingPunct="1">
              <a:lnSpc>
                <a:spcPct val="85000"/>
              </a:lnSpc>
              <a:spcBef>
                <a:spcPts val="200"/>
              </a:spcBef>
              <a:spcAft>
                <a:spcPts val="200"/>
              </a:spcAft>
              <a:buFont typeface="Arial" panose="020B0604020202020204" pitchFamily="34" charset="0"/>
              <a:buChar char="–"/>
              <a:defRPr sz="1600" b="0" kern="1200">
                <a:solidFill>
                  <a:schemeClr val="tx1"/>
                </a:solidFill>
                <a:latin typeface="+mn-lt"/>
                <a:ea typeface="+mn-ea"/>
                <a:cs typeface="+mn-cs"/>
              </a:defRPr>
            </a:lvl2pPr>
            <a:lvl3pPr marL="628650" indent="-171450" algn="l" defTabSz="914400" rtl="0" eaLnBrk="1" latinLnBrk="0" hangingPunct="1">
              <a:lnSpc>
                <a:spcPct val="85000"/>
              </a:lnSpc>
              <a:spcBef>
                <a:spcPts val="200"/>
              </a:spcBef>
              <a:spcAft>
                <a:spcPts val="200"/>
              </a:spcAft>
              <a:buFont typeface="Arial" panose="020B0604020202020204" pitchFamily="34" charset="0"/>
              <a:buChar char="-"/>
              <a:defRPr sz="1400" b="0" kern="1200">
                <a:solidFill>
                  <a:schemeClr val="tx1"/>
                </a:solidFill>
                <a:latin typeface="+mn-lt"/>
                <a:ea typeface="+mn-ea"/>
                <a:cs typeface="+mn-cs"/>
              </a:defRPr>
            </a:lvl3pPr>
            <a:lvl4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tx1"/>
                </a:solidFill>
                <a:latin typeface="+mn-lt"/>
                <a:ea typeface="+mn-ea"/>
                <a:cs typeface="+mn-cs"/>
              </a:defRPr>
            </a:lvl4pPr>
            <a:lvl5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accent1"/>
                </a:solidFill>
                <a:latin typeface="+mn-lt"/>
                <a:ea typeface="+mn-ea"/>
                <a:cs typeface="+mn-cs"/>
              </a:defRPr>
            </a:lvl5pPr>
            <a:lvl6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tx2"/>
                </a:solidFill>
                <a:latin typeface="+mn-lt"/>
                <a:ea typeface="+mn-ea"/>
                <a:cs typeface="+mn-cs"/>
              </a:defRPr>
            </a:lvl6pPr>
            <a:lvl7pPr marL="0" indent="0" algn="l" defTabSz="914400" rtl="0" eaLnBrk="1" latinLnBrk="0" hangingPunct="1">
              <a:lnSpc>
                <a:spcPct val="95000"/>
              </a:lnSpc>
              <a:spcBef>
                <a:spcPts val="1000"/>
              </a:spcBef>
              <a:spcAft>
                <a:spcPts val="0"/>
              </a:spcAft>
              <a:buFont typeface="Arial" panose="020B0604020202020204" pitchFamily="34" charset="0"/>
              <a:buChar char="​"/>
              <a:defRPr sz="1800" b="1" kern="1200">
                <a:solidFill>
                  <a:schemeClr val="tx1"/>
                </a:solidFill>
                <a:latin typeface="+mn-lt"/>
                <a:ea typeface="+mn-ea"/>
                <a:cs typeface="+mn-cs"/>
              </a:defRPr>
            </a:lvl7pPr>
            <a:lvl8pPr marL="228600" indent="-228600" algn="l" defTabSz="914400" rtl="0" eaLnBrk="1" latinLnBrk="0" hangingPunct="1">
              <a:lnSpc>
                <a:spcPct val="95000"/>
              </a:lnSpc>
              <a:spcBef>
                <a:spcPts val="200"/>
              </a:spcBef>
              <a:spcAft>
                <a:spcPts val="200"/>
              </a:spcAft>
              <a:buFont typeface="+mj-lt"/>
              <a:buAutoNum type="arabicPeriod"/>
              <a:defRPr sz="1800" b="0" kern="1200" baseline="0">
                <a:solidFill>
                  <a:schemeClr val="tx1"/>
                </a:solidFill>
                <a:latin typeface="+mn-lt"/>
                <a:ea typeface="+mn-ea"/>
                <a:cs typeface="+mn-cs"/>
              </a:defRPr>
            </a:lvl8pPr>
            <a:lvl9pPr marL="0" indent="0" algn="l" defTabSz="914400" rtl="0" eaLnBrk="1" latinLnBrk="0" hangingPunct="1">
              <a:lnSpc>
                <a:spcPct val="95000"/>
              </a:lnSpc>
              <a:spcBef>
                <a:spcPts val="400"/>
              </a:spcBef>
              <a:spcAft>
                <a:spcPts val="400"/>
              </a:spcAft>
              <a:buFont typeface="Arial" panose="020B0604020202020204" pitchFamily="34" charset="0"/>
              <a:buChar char="​"/>
              <a:defRPr sz="900" b="0" kern="1200">
                <a:solidFill>
                  <a:schemeClr val="accent6"/>
                </a:solidFill>
                <a:latin typeface="+mn-lt"/>
                <a:ea typeface="+mn-ea"/>
                <a:cs typeface="+mn-cs"/>
              </a:defRPr>
            </a:lvl9pPr>
          </a:lstStyle>
          <a:p>
            <a:pPr marL="0" indent="0" algn="r">
              <a:buNone/>
            </a:pPr>
            <a:r>
              <a:rPr lang="en-US" i="1" dirty="0" err="1">
                <a:solidFill>
                  <a:schemeClr val="bg1"/>
                </a:solidFill>
              </a:rPr>
              <a:t>Bugra</a:t>
            </a:r>
            <a:r>
              <a:rPr lang="en-US" i="1" dirty="0">
                <a:solidFill>
                  <a:schemeClr val="bg1"/>
                </a:solidFill>
              </a:rPr>
              <a:t> </a:t>
            </a:r>
            <a:r>
              <a:rPr lang="en-US" i="1" dirty="0" err="1" smtClean="0">
                <a:solidFill>
                  <a:schemeClr val="bg1"/>
                </a:solidFill>
              </a:rPr>
              <a:t>Akyildiz</a:t>
            </a:r>
            <a:r>
              <a:rPr lang="en-US" i="1" dirty="0" smtClean="0">
                <a:solidFill>
                  <a:schemeClr val="bg1"/>
                </a:solidFill>
              </a:rPr>
              <a:t> on Recommender Systems</a:t>
            </a:r>
            <a:endParaRPr lang="en-US" i="1" dirty="0">
              <a:solidFill>
                <a:schemeClr val="bg1"/>
              </a:solidFill>
            </a:endParaRPr>
          </a:p>
        </p:txBody>
      </p:sp>
      <p:sp>
        <p:nvSpPr>
          <p:cNvPr id="2" name="Rectangle 1"/>
          <p:cNvSpPr/>
          <p:nvPr/>
        </p:nvSpPr>
        <p:spPr>
          <a:xfrm>
            <a:off x="3403138" y="4934391"/>
            <a:ext cx="5740862" cy="215444"/>
          </a:xfrm>
          <a:prstGeom prst="rect">
            <a:avLst/>
          </a:prstGeom>
        </p:spPr>
        <p:txBody>
          <a:bodyPr wrap="square">
            <a:spAutoFit/>
          </a:bodyPr>
          <a:lstStyle/>
          <a:p>
            <a:r>
              <a:rPr lang="en-US" sz="800" dirty="0">
                <a:solidFill>
                  <a:schemeClr val="tx1">
                    <a:lumMod val="60000"/>
                    <a:lumOff val="40000"/>
                  </a:schemeClr>
                </a:solidFill>
              </a:rPr>
              <a:t>https://</a:t>
            </a:r>
            <a:r>
              <a:rPr lang="en-US" sz="800" dirty="0" err="1">
                <a:solidFill>
                  <a:schemeClr val="tx1">
                    <a:lumMod val="60000"/>
                    <a:lumOff val="40000"/>
                  </a:schemeClr>
                </a:solidFill>
              </a:rPr>
              <a:t>bugra.github.io</a:t>
            </a:r>
            <a:r>
              <a:rPr lang="en-US" sz="800" dirty="0">
                <a:solidFill>
                  <a:schemeClr val="tx1">
                    <a:lumMod val="60000"/>
                    <a:lumOff val="40000"/>
                  </a:schemeClr>
                </a:solidFill>
              </a:rPr>
              <a:t>/work/notes/2014-04-19/alternating-least-squares-method-for-collaborative-filtering/</a:t>
            </a:r>
          </a:p>
        </p:txBody>
      </p:sp>
    </p:spTree>
    <p:extLst>
      <p:ext uri="{BB962C8B-B14F-4D97-AF65-F5344CB8AC3E}">
        <p14:creationId xmlns:p14="http://schemas.microsoft.com/office/powerpoint/2010/main" val="144849628"/>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Deep and Wide Notebook</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13" name="TextBox 12"/>
          <p:cNvSpPr txBox="1"/>
          <p:nvPr/>
        </p:nvSpPr>
        <p:spPr>
          <a:xfrm>
            <a:off x="777240" y="1727200"/>
            <a:ext cx="7589520" cy="923330"/>
          </a:xfrm>
          <a:prstGeom prst="rect">
            <a:avLst/>
          </a:prstGeom>
          <a:noFill/>
        </p:spPr>
        <p:txBody>
          <a:bodyPr wrap="square" rtlCol="0">
            <a:spAutoFit/>
          </a:bodyPr>
          <a:lstStyle/>
          <a:p>
            <a:pPr marL="285750" indent="-285750">
              <a:lnSpc>
                <a:spcPct val="150000"/>
              </a:lnSpc>
              <a:buFont typeface="Arial" charset="0"/>
              <a:buChar char="•"/>
            </a:pPr>
            <a:r>
              <a:rPr lang="en-US" dirty="0" smtClean="0"/>
              <a:t>Demonstrate how to use </a:t>
            </a:r>
            <a:r>
              <a:rPr lang="en-US" dirty="0"/>
              <a:t>the </a:t>
            </a:r>
            <a:r>
              <a:rPr lang="en-US" dirty="0" err="1"/>
              <a:t>tf.esimator</a:t>
            </a:r>
            <a:r>
              <a:rPr lang="en-US" dirty="0"/>
              <a:t> API to train a wide linear model and a deep feed-forward </a:t>
            </a:r>
            <a:r>
              <a:rPr lang="en-US" dirty="0" smtClean="0"/>
              <a:t>neural </a:t>
            </a:r>
            <a:r>
              <a:rPr lang="en-US" dirty="0"/>
              <a:t>network. </a:t>
            </a:r>
          </a:p>
        </p:txBody>
      </p:sp>
    </p:spTree>
    <p:extLst>
      <p:ext uri="{BB962C8B-B14F-4D97-AF65-F5344CB8AC3E}">
        <p14:creationId xmlns:p14="http://schemas.microsoft.com/office/powerpoint/2010/main" val="2080380051"/>
      </p:ext>
    </p:extLst>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Goal</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3" name="TextBox 12"/>
          <p:cNvSpPr txBox="1"/>
          <p:nvPr/>
        </p:nvSpPr>
        <p:spPr>
          <a:xfrm>
            <a:off x="777240" y="1050623"/>
            <a:ext cx="7589520" cy="923330"/>
          </a:xfrm>
          <a:prstGeom prst="rect">
            <a:avLst/>
          </a:prstGeom>
          <a:noFill/>
        </p:spPr>
        <p:txBody>
          <a:bodyPr wrap="square" rtlCol="0">
            <a:spAutoFit/>
          </a:bodyPr>
          <a:lstStyle/>
          <a:p>
            <a:pPr marL="285750" indent="-285750">
              <a:lnSpc>
                <a:spcPct val="150000"/>
              </a:lnSpc>
              <a:spcBef>
                <a:spcPts val="400"/>
              </a:spcBef>
              <a:buFont typeface="Arial" charset="0"/>
              <a:buChar char="•"/>
            </a:pPr>
            <a:r>
              <a:rPr lang="en-US" dirty="0" smtClean="0">
                <a:solidFill>
                  <a:srgbClr val="231F20"/>
                </a:solidFill>
              </a:rPr>
              <a:t>Our Goal is to predict the rating category for a given pair of user id and movie id</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966" y="2148751"/>
            <a:ext cx="8205325" cy="1773010"/>
          </a:xfrm>
          <a:prstGeom prst="rect">
            <a:avLst/>
          </a:prstGeom>
        </p:spPr>
      </p:pic>
      <p:sp>
        <p:nvSpPr>
          <p:cNvPr id="8" name="Rectangle 7"/>
          <p:cNvSpPr/>
          <p:nvPr/>
        </p:nvSpPr>
        <p:spPr>
          <a:xfrm>
            <a:off x="5455920" y="2214761"/>
            <a:ext cx="3202371" cy="1707000"/>
          </a:xfrm>
          <a:prstGeom prst="rect">
            <a:avLst/>
          </a:prstGeom>
          <a:solidFill>
            <a:srgbClr val="FF0000">
              <a:alpha val="0"/>
            </a:srgbClr>
          </a:solidFill>
          <a:ln w="31750">
            <a:solidFill>
              <a:srgbClr val="FF0066"/>
            </a:solidFill>
            <a:miter lim="800000"/>
            <a:headEnd/>
            <a:tailEnd/>
          </a:ln>
          <a:effectLst>
            <a:glow>
              <a:srgbClr val="FF0000">
                <a:alpha val="0"/>
              </a:srgbClr>
            </a:glow>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7" name="Rectangle 6"/>
          <p:cNvSpPr/>
          <p:nvPr/>
        </p:nvSpPr>
        <p:spPr>
          <a:xfrm>
            <a:off x="2920404" y="4368284"/>
            <a:ext cx="3289683" cy="369332"/>
          </a:xfrm>
          <a:prstGeom prst="rect">
            <a:avLst/>
          </a:prstGeom>
        </p:spPr>
        <p:txBody>
          <a:bodyPr wrap="none">
            <a:spAutoFit/>
          </a:bodyPr>
          <a:lstStyle/>
          <a:p>
            <a:r>
              <a:rPr lang="en-US" smtClean="0">
                <a:solidFill>
                  <a:schemeClr val="tx2"/>
                </a:solidFill>
              </a:rPr>
              <a:t>DnW</a:t>
            </a:r>
            <a:r>
              <a:rPr lang="en-US" dirty="0" smtClean="0">
                <a:solidFill>
                  <a:schemeClr val="tx2"/>
                </a:solidFill>
              </a:rPr>
              <a:t> </a:t>
            </a:r>
            <a:r>
              <a:rPr lang="en-US" dirty="0">
                <a:solidFill>
                  <a:schemeClr val="tx2"/>
                </a:solidFill>
              </a:rPr>
              <a:t>Accuracy: 34.907003%</a:t>
            </a:r>
          </a:p>
        </p:txBody>
      </p:sp>
    </p:spTree>
    <p:extLst>
      <p:ext uri="{BB962C8B-B14F-4D97-AF65-F5344CB8AC3E}">
        <p14:creationId xmlns:p14="http://schemas.microsoft.com/office/powerpoint/2010/main" val="871249969"/>
      </p:ext>
    </p:extLst>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Implementation Steps</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3" name="TextBox 12"/>
          <p:cNvSpPr txBox="1"/>
          <p:nvPr/>
        </p:nvSpPr>
        <p:spPr>
          <a:xfrm>
            <a:off x="599440" y="777252"/>
            <a:ext cx="4135120" cy="3831818"/>
          </a:xfrm>
          <a:prstGeom prst="rect">
            <a:avLst/>
          </a:prstGeom>
          <a:noFill/>
        </p:spPr>
        <p:txBody>
          <a:bodyPr wrap="square" rtlCol="0">
            <a:spAutoFit/>
          </a:bodyPr>
          <a:lstStyle/>
          <a:p>
            <a:pPr marL="285750" indent="-285750">
              <a:lnSpc>
                <a:spcPct val="150000"/>
              </a:lnSpc>
              <a:buFont typeface="Arial" charset="0"/>
              <a:buChar char="•"/>
            </a:pPr>
            <a:r>
              <a:rPr lang="en-US" dirty="0" smtClean="0"/>
              <a:t>Data preprocessing</a:t>
            </a:r>
          </a:p>
          <a:p>
            <a:pPr marL="285750" indent="-285750">
              <a:lnSpc>
                <a:spcPct val="150000"/>
              </a:lnSpc>
              <a:buFont typeface="Arial" charset="0"/>
              <a:buChar char="•"/>
            </a:pPr>
            <a:r>
              <a:rPr lang="en-US" dirty="0" smtClean="0"/>
              <a:t>Build inputs</a:t>
            </a:r>
            <a:endParaRPr lang="en-US" dirty="0"/>
          </a:p>
          <a:p>
            <a:pPr marL="285750" indent="-285750">
              <a:lnSpc>
                <a:spcPct val="150000"/>
              </a:lnSpc>
              <a:buFont typeface="Arial" charset="0"/>
              <a:buChar char="•"/>
            </a:pPr>
            <a:r>
              <a:rPr lang="en-US" dirty="0"/>
              <a:t>Hash </a:t>
            </a:r>
            <a:r>
              <a:rPr lang="en-US" dirty="0" smtClean="0"/>
              <a:t>categorical features</a:t>
            </a:r>
            <a:endParaRPr lang="en-US" dirty="0"/>
          </a:p>
          <a:p>
            <a:pPr marL="285750" indent="-285750">
              <a:lnSpc>
                <a:spcPct val="150000"/>
              </a:lnSpc>
              <a:buFont typeface="Arial" charset="0"/>
              <a:buChar char="•"/>
            </a:pPr>
            <a:r>
              <a:rPr lang="en-US" dirty="0"/>
              <a:t>Create </a:t>
            </a:r>
            <a:r>
              <a:rPr lang="en-US" dirty="0" err="1"/>
              <a:t>embeddings</a:t>
            </a:r>
            <a:r>
              <a:rPr lang="en-US" dirty="0"/>
              <a:t> of sparse features for the deep </a:t>
            </a:r>
            <a:r>
              <a:rPr lang="en-US" dirty="0" smtClean="0"/>
              <a:t>model</a:t>
            </a:r>
            <a:endParaRPr lang="en-US" dirty="0"/>
          </a:p>
          <a:p>
            <a:pPr marL="285750" indent="-285750">
              <a:lnSpc>
                <a:spcPct val="150000"/>
              </a:lnSpc>
              <a:buFont typeface="Arial" charset="0"/>
              <a:buChar char="•"/>
            </a:pPr>
            <a:r>
              <a:rPr lang="en-US" dirty="0"/>
              <a:t>Define features for both the deep and the wide part of the </a:t>
            </a:r>
            <a:r>
              <a:rPr lang="en-US" dirty="0" smtClean="0"/>
              <a:t>model</a:t>
            </a:r>
            <a:endParaRPr lang="en-US" dirty="0"/>
          </a:p>
          <a:p>
            <a:pPr marL="285750" indent="-285750">
              <a:lnSpc>
                <a:spcPct val="150000"/>
              </a:lnSpc>
              <a:buFont typeface="Arial" charset="0"/>
              <a:buChar char="•"/>
            </a:pPr>
            <a:r>
              <a:rPr lang="en-US" dirty="0"/>
              <a:t>Train and validate the </a:t>
            </a:r>
            <a:r>
              <a:rPr lang="en-US" dirty="0" smtClean="0"/>
              <a:t>model</a:t>
            </a:r>
            <a:endParaRPr lang="en-US" dirty="0"/>
          </a:p>
        </p:txBody>
      </p:sp>
      <p:sp>
        <p:nvSpPr>
          <p:cNvPr id="2" name="Right Brace 1"/>
          <p:cNvSpPr/>
          <p:nvPr/>
        </p:nvSpPr>
        <p:spPr>
          <a:xfrm>
            <a:off x="4734560" y="1381760"/>
            <a:ext cx="203200" cy="2631440"/>
          </a:xfrm>
          <a:prstGeom prst="rightBrace">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5733975" y="2479389"/>
            <a:ext cx="2580640" cy="355482"/>
          </a:xfrm>
          <a:prstGeom prst="rect">
            <a:avLst/>
          </a:prstGeom>
          <a:noFill/>
        </p:spPr>
        <p:txBody>
          <a:bodyPr wrap="square" rtlCol="0">
            <a:spAutoFit/>
          </a:bodyPr>
          <a:lstStyle/>
          <a:p>
            <a:pPr>
              <a:lnSpc>
                <a:spcPct val="95000"/>
              </a:lnSpc>
              <a:spcBef>
                <a:spcPts val="400"/>
              </a:spcBef>
            </a:pPr>
            <a:r>
              <a:rPr lang="en-US" b="1" dirty="0" smtClean="0">
                <a:ln w="0"/>
                <a:solidFill>
                  <a:srgbClr val="FF0000"/>
                </a:solidFill>
                <a:effectLst>
                  <a:outerShdw blurRad="38100" dist="25400" dir="5400000" algn="ctr" rotWithShape="0">
                    <a:srgbClr val="6E747A">
                      <a:alpha val="43000"/>
                    </a:srgbClr>
                  </a:outerShdw>
                </a:effectLst>
              </a:rPr>
              <a:t>Preparing the inputs</a:t>
            </a:r>
          </a:p>
        </p:txBody>
      </p:sp>
      <p:sp>
        <p:nvSpPr>
          <p:cNvPr id="9" name="Right Brace 8"/>
          <p:cNvSpPr/>
          <p:nvPr/>
        </p:nvSpPr>
        <p:spPr>
          <a:xfrm>
            <a:off x="4734560" y="4107935"/>
            <a:ext cx="203200" cy="406400"/>
          </a:xfrm>
          <a:prstGeom prst="rightBrac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ectangle 7"/>
          <p:cNvSpPr/>
          <p:nvPr/>
        </p:nvSpPr>
        <p:spPr>
          <a:xfrm>
            <a:off x="5496560" y="3829977"/>
            <a:ext cx="3373120" cy="962315"/>
          </a:xfrm>
          <a:prstGeom prst="rect">
            <a:avLst/>
          </a:prstGeom>
        </p:spPr>
        <p:txBody>
          <a:bodyPr wrap="square">
            <a:spAutoFit/>
          </a:bodyPr>
          <a:lstStyle/>
          <a:p>
            <a:pPr>
              <a:lnSpc>
                <a:spcPct val="95000"/>
              </a:lnSpc>
              <a:spcBef>
                <a:spcPts val="400"/>
              </a:spcBef>
            </a:pPr>
            <a:r>
              <a:rPr lang="en-US" sz="1400" b="1" dirty="0">
                <a:solidFill>
                  <a:srgbClr val="231F20"/>
                </a:solidFill>
              </a:rPr>
              <a:t>model = </a:t>
            </a:r>
            <a:r>
              <a:rPr lang="en-US" sz="1400" b="1" dirty="0" err="1">
                <a:solidFill>
                  <a:srgbClr val="231F20"/>
                </a:solidFill>
              </a:rPr>
              <a:t>tf.contrib.learn.DNNLinearCombinedClassifier</a:t>
            </a:r>
            <a:r>
              <a:rPr lang="en-US" sz="1400" b="1" dirty="0" smtClean="0">
                <a:solidFill>
                  <a:srgbClr val="231F20"/>
                </a:solidFill>
              </a:rPr>
              <a:t>(</a:t>
            </a:r>
            <a:r>
              <a:rPr lang="mr-IN" sz="1400" b="1" dirty="0" smtClean="0">
                <a:solidFill>
                  <a:srgbClr val="231F20"/>
                </a:solidFill>
              </a:rPr>
              <a:t>…</a:t>
            </a:r>
            <a:r>
              <a:rPr lang="de-DE" sz="1400" b="1" dirty="0">
                <a:solidFill>
                  <a:srgbClr val="231F20"/>
                </a:solidFill>
              </a:rPr>
              <a:t>...</a:t>
            </a:r>
            <a:endParaRPr lang="en-US" sz="1400" b="1" dirty="0">
              <a:solidFill>
                <a:srgbClr val="231F20"/>
              </a:solidFill>
            </a:endParaRPr>
          </a:p>
          <a:p>
            <a:pPr>
              <a:lnSpc>
                <a:spcPct val="95000"/>
              </a:lnSpc>
              <a:spcBef>
                <a:spcPts val="400"/>
              </a:spcBef>
            </a:pPr>
            <a:r>
              <a:rPr lang="en-US" sz="1400" b="1" dirty="0">
                <a:solidFill>
                  <a:srgbClr val="231F20"/>
                </a:solidFill>
              </a:rPr>
              <a:t>    )</a:t>
            </a:r>
          </a:p>
        </p:txBody>
      </p:sp>
      <p:sp>
        <p:nvSpPr>
          <p:cNvPr id="11" name="Rectangle 10"/>
          <p:cNvSpPr/>
          <p:nvPr/>
        </p:nvSpPr>
        <p:spPr>
          <a:xfrm>
            <a:off x="5046831" y="1401515"/>
            <a:ext cx="3954929" cy="923330"/>
          </a:xfrm>
          <a:prstGeom prst="rect">
            <a:avLst/>
          </a:prstGeom>
          <a:noFill/>
        </p:spPr>
        <p:txBody>
          <a:bodyPr wrap="none" lIns="91440" tIns="45720" rIns="91440" bIns="45720">
            <a:spAutoFit/>
          </a:bodyPr>
          <a:lstStyle/>
          <a:p>
            <a:pPr algn="ctr"/>
            <a:r>
              <a:rPr lang="en-US" sz="5400" dirty="0" smtClean="0">
                <a:ln w="0"/>
                <a:solidFill>
                  <a:schemeClr val="accent1"/>
                </a:solidFill>
                <a:effectLst>
                  <a:outerShdw blurRad="38100" dist="25400" dir="5400000" algn="ctr" rotWithShape="0">
                    <a:srgbClr val="6E747A">
                      <a:alpha val="43000"/>
                    </a:srgbClr>
                  </a:outerShdw>
                </a:effectLst>
              </a:rPr>
              <a:t>Big chunk !</a:t>
            </a:r>
            <a:endParaRPr lang="en-US" sz="54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808314710"/>
      </p:ext>
    </p:extLst>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gendaTitle"/>
          <p:cNvSpPr>
            <a:spLocks noGrp="1"/>
          </p:cNvSpPr>
          <p:nvPr>
            <p:ph type="title"/>
          </p:nvPr>
        </p:nvSpPr>
        <p:spPr/>
        <p:txBody>
          <a:bodyPr anchor="ctr"/>
          <a:lstStyle/>
          <a:p>
            <a:r>
              <a:rPr lang="en-US" dirty="0"/>
              <a:t>Agenda</a:t>
            </a:r>
          </a:p>
        </p:txBody>
      </p:sp>
      <p:sp>
        <p:nvSpPr>
          <p:cNvPr id="10" name="BainBulletsConfiguration" hidden="1"/>
          <p:cNvSpPr txBox="1"/>
          <p:nvPr/>
        </p:nvSpPr>
        <p:spPr>
          <a:xfrm>
            <a:off x="9044" y="9044"/>
            <a:ext cx="6330374" cy="67153"/>
          </a:xfrm>
          <a:prstGeom prst="rect">
            <a:avLst/>
          </a:prstGeom>
          <a:noFill/>
        </p:spPr>
        <p:txBody>
          <a:bodyPr vert="horz" wrap="square" lIns="25632" tIns="25632" rIns="25632" bIns="25632" rtlCol="0">
            <a:spAutoFit/>
          </a:bodyPr>
          <a:lstStyle/>
          <a:p>
            <a:r>
              <a:rPr lang="en-US" sz="100" dirty="0">
                <a:solidFill>
                  <a:srgbClr val="FFFFFF"/>
                </a:solidFill>
              </a:rPr>
              <a:t>11_89</a:t>
            </a:r>
          </a:p>
        </p:txBody>
      </p:sp>
      <p:sp>
        <p:nvSpPr>
          <p:cNvPr id="11" name="Agenda"/>
          <p:cNvSpPr txBox="1"/>
          <p:nvPr>
            <p:custDataLst>
              <p:tags r:id="rId1"/>
            </p:custDataLst>
          </p:nvPr>
        </p:nvSpPr>
        <p:spPr>
          <a:xfrm>
            <a:off x="457201" y="1104143"/>
            <a:ext cx="6732296" cy="3189679"/>
          </a:xfrm>
          <a:prstGeom prst="rect">
            <a:avLst/>
          </a:prstGeom>
          <a:noFill/>
        </p:spPr>
        <p:txBody>
          <a:bodyPr vert="horz" wrap="square" lIns="25632" tIns="25632" rIns="25632" bIns="25632" rtlCol="0">
            <a:noAutofit/>
          </a:bodyPr>
          <a:lstStyle/>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Recommender Systems 101</a:t>
            </a:r>
          </a:p>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Collaborative Filtering</a:t>
            </a:r>
          </a:p>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Deep &amp; Wide Learning</a:t>
            </a:r>
          </a:p>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Deep Matrix Factorization</a:t>
            </a:r>
            <a:endParaRPr lang="en-US" sz="1700" dirty="0">
              <a:solidFill>
                <a:schemeClr val="bg1">
                  <a:lumMod val="50000"/>
                </a:schemeClr>
              </a:solidFill>
            </a:endParaRPr>
          </a:p>
        </p:txBody>
      </p:sp>
      <p:sp>
        <p:nvSpPr>
          <p:cNvPr id="12" name="AgendaBar"/>
          <p:cNvSpPr/>
          <p:nvPr/>
        </p:nvSpPr>
        <p:spPr>
          <a:xfrm>
            <a:off x="326976" y="2806124"/>
            <a:ext cx="8490050" cy="364635"/>
          </a:xfrm>
          <a:prstGeom prst="rect">
            <a:avLst/>
          </a:prstGeom>
          <a:noFill/>
          <a:ln w="19050">
            <a:solidFill>
              <a:schemeClr val="accent1"/>
            </a:solidFill>
            <a:prstDash val="solid"/>
          </a:ln>
          <a:extLst>
            <a:ext uri="{909E8E84-426E-40dd-AFC4-6F175D3DCCD1}">
              <a14:hiddenFill xmlns:a14="http://schemas.microsoft.com/office/drawing/2010/main" xmlns="">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25632" tIns="25632" rIns="25632" bIns="25632" rtlCol="0" anchor="ctr"/>
          <a:lstStyle/>
          <a:p>
            <a:pPr algn="ctr"/>
            <a:endParaRPr lang="en-US" dirty="0">
              <a:solidFill>
                <a:schemeClr val="tx1"/>
              </a:solidFill>
            </a:endParaRPr>
          </a:p>
        </p:txBody>
      </p:sp>
      <p:sp>
        <p:nvSpPr>
          <p:cNvPr id="8" name="Footer Placeholder 1"/>
          <p:cNvSpPr txBox="1">
            <a:spLocks/>
          </p:cNvSpPr>
          <p:nvPr/>
        </p:nvSpPr>
        <p:spPr>
          <a:xfrm>
            <a:off x="3124200" y="4901459"/>
            <a:ext cx="2895600" cy="138499"/>
          </a:xfrm>
          <a:prstGeom prst="rect">
            <a:avLst/>
          </a:prstGeom>
        </p:spPr>
        <p:txBody>
          <a:bodyPr vert="horz" lIns="0" tIns="0" rIns="0" bIns="0" rtlCol="0" anchor="ctr">
            <a:spAutoFit/>
          </a:bodyPr>
          <a:lstStyle>
            <a:defPPr>
              <a:defRPr lang="en-US"/>
            </a:defPPr>
            <a:lvl1pPr marL="0" algn="ctr" defTabSz="914400" rtl="0" eaLnBrk="1" latinLnBrk="0" hangingPunct="1">
              <a:defRPr sz="7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smtClean="0"/>
              <a:t> </a:t>
            </a:r>
            <a:endParaRPr lang="en-US" sz="900" dirty="0"/>
          </a:p>
        </p:txBody>
      </p:sp>
    </p:spTree>
    <p:extLst>
      <p:ext uri="{BB962C8B-B14F-4D97-AF65-F5344CB8AC3E}">
        <p14:creationId xmlns:p14="http://schemas.microsoft.com/office/powerpoint/2010/main" val="7768299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Deep Matrix Factorization Notebook</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13" name="TextBox 12"/>
          <p:cNvSpPr txBox="1"/>
          <p:nvPr/>
        </p:nvSpPr>
        <p:spPr>
          <a:xfrm>
            <a:off x="777240" y="1727200"/>
            <a:ext cx="7589520" cy="923330"/>
          </a:xfrm>
          <a:prstGeom prst="rect">
            <a:avLst/>
          </a:prstGeom>
          <a:noFill/>
        </p:spPr>
        <p:txBody>
          <a:bodyPr wrap="square" rtlCol="0">
            <a:spAutoFit/>
          </a:bodyPr>
          <a:lstStyle/>
          <a:p>
            <a:pPr marL="285750" indent="-285750">
              <a:lnSpc>
                <a:spcPct val="150000"/>
              </a:lnSpc>
              <a:buFont typeface="Arial" charset="0"/>
              <a:buChar char="•"/>
            </a:pPr>
            <a:r>
              <a:rPr lang="en-US" dirty="0" smtClean="0"/>
              <a:t>Demonstrate how to use </a:t>
            </a:r>
            <a:r>
              <a:rPr lang="en-US" dirty="0"/>
              <a:t>the </a:t>
            </a:r>
            <a:r>
              <a:rPr lang="en-US" dirty="0" err="1" smtClean="0"/>
              <a:t>tensorflow</a:t>
            </a:r>
            <a:r>
              <a:rPr lang="en-US" dirty="0" smtClean="0"/>
              <a:t> lower </a:t>
            </a:r>
            <a:r>
              <a:rPr lang="en-US" dirty="0"/>
              <a:t>API to </a:t>
            </a:r>
            <a:r>
              <a:rPr lang="en-US" dirty="0" smtClean="0"/>
              <a:t>build a DNN model from scratch. </a:t>
            </a:r>
            <a:endParaRPr lang="en-US" dirty="0"/>
          </a:p>
        </p:txBody>
      </p:sp>
    </p:spTree>
    <p:extLst>
      <p:ext uri="{BB962C8B-B14F-4D97-AF65-F5344CB8AC3E}">
        <p14:creationId xmlns:p14="http://schemas.microsoft.com/office/powerpoint/2010/main" val="1219300329"/>
      </p:ext>
    </p:extLst>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Goal</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3" name="TextBox 12"/>
          <p:cNvSpPr txBox="1"/>
          <p:nvPr/>
        </p:nvSpPr>
        <p:spPr>
          <a:xfrm>
            <a:off x="777240" y="1050623"/>
            <a:ext cx="7589520" cy="923330"/>
          </a:xfrm>
          <a:prstGeom prst="rect">
            <a:avLst/>
          </a:prstGeom>
          <a:noFill/>
        </p:spPr>
        <p:txBody>
          <a:bodyPr wrap="square" rtlCol="0">
            <a:spAutoFit/>
          </a:bodyPr>
          <a:lstStyle/>
          <a:p>
            <a:pPr marL="285750" indent="-285750">
              <a:lnSpc>
                <a:spcPct val="150000"/>
              </a:lnSpc>
              <a:spcBef>
                <a:spcPts val="400"/>
              </a:spcBef>
              <a:buFont typeface="Arial" charset="0"/>
              <a:buChar char="•"/>
            </a:pPr>
            <a:r>
              <a:rPr lang="en-US" dirty="0" smtClean="0">
                <a:solidFill>
                  <a:srgbClr val="231F20"/>
                </a:solidFill>
              </a:rPr>
              <a:t>Our Goal is not only to get a single prediction value, but also to know the probability distribution of the prediction.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967" y="2232926"/>
            <a:ext cx="8554720" cy="2001804"/>
          </a:xfrm>
          <a:prstGeom prst="rect">
            <a:avLst/>
          </a:prstGeom>
        </p:spPr>
      </p:pic>
      <p:sp>
        <p:nvSpPr>
          <p:cNvPr id="9" name="Rectangle 8"/>
          <p:cNvSpPr/>
          <p:nvPr/>
        </p:nvSpPr>
        <p:spPr>
          <a:xfrm>
            <a:off x="6136640" y="2222766"/>
            <a:ext cx="2871047" cy="2115554"/>
          </a:xfrm>
          <a:prstGeom prst="rect">
            <a:avLst/>
          </a:prstGeom>
          <a:solidFill>
            <a:schemeClr val="accent1">
              <a:alpha val="0"/>
            </a:schemeClr>
          </a:solidFill>
          <a:ln w="31750">
            <a:solidFill>
              <a:schemeClr val="tx2"/>
            </a:solidFill>
            <a:miter lim="800000"/>
            <a:headEnd/>
            <a:tailEnd/>
          </a:ln>
          <a:effectLst>
            <a:glow>
              <a:schemeClr val="accent1">
                <a:alpha val="0"/>
              </a:schemeClr>
            </a:glow>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11" name="Rectangle 10"/>
          <p:cNvSpPr/>
          <p:nvPr/>
        </p:nvSpPr>
        <p:spPr>
          <a:xfrm>
            <a:off x="5557519" y="2214761"/>
            <a:ext cx="579121" cy="2115554"/>
          </a:xfrm>
          <a:prstGeom prst="rect">
            <a:avLst/>
          </a:prstGeom>
          <a:solidFill>
            <a:srgbClr val="FF0000">
              <a:alpha val="0"/>
            </a:srgbClr>
          </a:solidFill>
          <a:ln w="31750">
            <a:solidFill>
              <a:srgbClr val="FF0066"/>
            </a:solidFill>
            <a:miter lim="800000"/>
            <a:headEnd/>
            <a:tailEnd/>
          </a:ln>
          <a:effectLst>
            <a:glow>
              <a:srgbClr val="FF0000">
                <a:alpha val="0"/>
              </a:srgbClr>
            </a:glow>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10" name="Rectangle 9"/>
          <p:cNvSpPr/>
          <p:nvPr/>
        </p:nvSpPr>
        <p:spPr>
          <a:xfrm>
            <a:off x="2866193" y="4473383"/>
            <a:ext cx="3270447" cy="369332"/>
          </a:xfrm>
          <a:prstGeom prst="rect">
            <a:avLst/>
          </a:prstGeom>
        </p:spPr>
        <p:txBody>
          <a:bodyPr wrap="none">
            <a:spAutoFit/>
          </a:bodyPr>
          <a:lstStyle/>
          <a:p>
            <a:r>
              <a:rPr lang="en-US">
                <a:solidFill>
                  <a:schemeClr val="tx2"/>
                </a:solidFill>
              </a:rPr>
              <a:t>DNN Accuracy: 50.559383%</a:t>
            </a:r>
          </a:p>
        </p:txBody>
      </p:sp>
    </p:spTree>
    <p:extLst>
      <p:ext uri="{BB962C8B-B14F-4D97-AF65-F5344CB8AC3E}">
        <p14:creationId xmlns:p14="http://schemas.microsoft.com/office/powerpoint/2010/main" val="220787638"/>
      </p:ext>
    </p:extLst>
  </p:cSld>
  <p:clrMapOvr>
    <a:masterClrMapping/>
  </p:clrMapOvr>
  <p:transition spd="med">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Advantage</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3" name="TextBox 12"/>
          <p:cNvSpPr txBox="1"/>
          <p:nvPr/>
        </p:nvSpPr>
        <p:spPr>
          <a:xfrm>
            <a:off x="777240" y="1050623"/>
            <a:ext cx="7589520" cy="923330"/>
          </a:xfrm>
          <a:prstGeom prst="rect">
            <a:avLst/>
          </a:prstGeom>
          <a:noFill/>
        </p:spPr>
        <p:txBody>
          <a:bodyPr wrap="square" rtlCol="0">
            <a:spAutoFit/>
          </a:bodyPr>
          <a:lstStyle/>
          <a:p>
            <a:pPr marL="285750" indent="-285750">
              <a:lnSpc>
                <a:spcPct val="150000"/>
              </a:lnSpc>
              <a:spcBef>
                <a:spcPts val="400"/>
              </a:spcBef>
              <a:buFont typeface="Arial" charset="0"/>
              <a:buChar char="•"/>
            </a:pPr>
            <a:r>
              <a:rPr lang="en-US" dirty="0" smtClean="0">
                <a:solidFill>
                  <a:srgbClr val="231F20"/>
                </a:solidFill>
              </a:rPr>
              <a:t>With this additional probability information we can assess the risks and certainty of our result. </a:t>
            </a:r>
          </a:p>
        </p:txBody>
      </p:sp>
      <p:pic>
        <p:nvPicPr>
          <p:cNvPr id="2" name="Picture 1"/>
          <p:cNvPicPr>
            <a:picLocks noChangeAspect="1"/>
          </p:cNvPicPr>
          <p:nvPr/>
        </p:nvPicPr>
        <p:blipFill>
          <a:blip r:embed="rId3"/>
          <a:stretch>
            <a:fillRect/>
          </a:stretch>
        </p:blipFill>
        <p:spPr>
          <a:xfrm>
            <a:off x="5679086" y="2585778"/>
            <a:ext cx="2332074" cy="2133600"/>
          </a:xfrm>
          <a:prstGeom prst="rect">
            <a:avLst/>
          </a:prstGeom>
        </p:spPr>
      </p:pic>
      <p:pic>
        <p:nvPicPr>
          <p:cNvPr id="10" name="Picture 9"/>
          <p:cNvPicPr>
            <a:picLocks noChangeAspect="1"/>
          </p:cNvPicPr>
          <p:nvPr/>
        </p:nvPicPr>
        <p:blipFill>
          <a:blip r:embed="rId4"/>
          <a:stretch>
            <a:fillRect/>
          </a:stretch>
        </p:blipFill>
        <p:spPr>
          <a:xfrm>
            <a:off x="895778" y="2585778"/>
            <a:ext cx="4279323" cy="2133600"/>
          </a:xfrm>
          <a:prstGeom prst="rect">
            <a:avLst/>
          </a:prstGeom>
        </p:spPr>
      </p:pic>
      <p:pic>
        <p:nvPicPr>
          <p:cNvPr id="11" name="Picture 10"/>
          <p:cNvPicPr>
            <a:picLocks noChangeAspect="1"/>
          </p:cNvPicPr>
          <p:nvPr/>
        </p:nvPicPr>
        <p:blipFill>
          <a:blip r:embed="rId5"/>
          <a:stretch>
            <a:fillRect/>
          </a:stretch>
        </p:blipFill>
        <p:spPr>
          <a:xfrm>
            <a:off x="4466507" y="1973953"/>
            <a:ext cx="730885" cy="592609"/>
          </a:xfrm>
          <a:prstGeom prst="rect">
            <a:avLst/>
          </a:prstGeom>
        </p:spPr>
      </p:pic>
      <p:pic>
        <p:nvPicPr>
          <p:cNvPr id="12" name="Picture 11"/>
          <p:cNvPicPr>
            <a:picLocks noChangeAspect="1"/>
          </p:cNvPicPr>
          <p:nvPr/>
        </p:nvPicPr>
        <p:blipFill>
          <a:blip r:embed="rId6"/>
          <a:stretch>
            <a:fillRect/>
          </a:stretch>
        </p:blipFill>
        <p:spPr>
          <a:xfrm>
            <a:off x="7833815" y="1973953"/>
            <a:ext cx="592609" cy="592609"/>
          </a:xfrm>
          <a:prstGeom prst="rect">
            <a:avLst/>
          </a:prstGeom>
        </p:spPr>
      </p:pic>
    </p:spTree>
    <p:extLst>
      <p:ext uri="{BB962C8B-B14F-4D97-AF65-F5344CB8AC3E}">
        <p14:creationId xmlns:p14="http://schemas.microsoft.com/office/powerpoint/2010/main" val="1402669904"/>
      </p:ext>
    </p:extLst>
  </p:cSld>
  <p:clrMapOvr>
    <a:masterClrMapping/>
  </p:clrMapOvr>
  <p:transition spd="med">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p:cNvSpPr/>
          <p:nvPr/>
        </p:nvSpPr>
        <p:spPr>
          <a:xfrm>
            <a:off x="2563713" y="2613597"/>
            <a:ext cx="408583" cy="1372954"/>
          </a:xfrm>
          <a:prstGeom prst="rect">
            <a:avLst/>
          </a:prstGeom>
          <a:solidFill>
            <a:schemeClr val="accent1">
              <a:lumMod val="40000"/>
              <a:lumOff val="6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78" name="Rectangle 77"/>
          <p:cNvSpPr/>
          <p:nvPr/>
        </p:nvSpPr>
        <p:spPr>
          <a:xfrm>
            <a:off x="2563713" y="1071440"/>
            <a:ext cx="408583" cy="1372954"/>
          </a:xfrm>
          <a:prstGeom prst="rect">
            <a:avLst/>
          </a:prstGeom>
          <a:solidFill>
            <a:schemeClr val="accent1">
              <a:lumMod val="40000"/>
              <a:lumOff val="60000"/>
            </a:schemeClr>
          </a:solidFill>
          <a:ln w="9525">
            <a:solidFill>
              <a:srgbClr val="FFFF00"/>
            </a:solid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66" name="Rectangle 65"/>
          <p:cNvSpPr/>
          <p:nvPr/>
        </p:nvSpPr>
        <p:spPr>
          <a:xfrm>
            <a:off x="4986179" y="1399589"/>
            <a:ext cx="458470" cy="2043086"/>
          </a:xfrm>
          <a:prstGeom prst="rect">
            <a:avLst/>
          </a:prstGeom>
          <a:solidFill>
            <a:schemeClr val="tx2">
              <a:lumMod val="20000"/>
              <a:lumOff val="8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64" name="Rectangle 63"/>
          <p:cNvSpPr/>
          <p:nvPr/>
        </p:nvSpPr>
        <p:spPr>
          <a:xfrm>
            <a:off x="3396218" y="1401711"/>
            <a:ext cx="458470" cy="2043086"/>
          </a:xfrm>
          <a:prstGeom prst="rect">
            <a:avLst/>
          </a:prstGeom>
          <a:solidFill>
            <a:schemeClr val="tx2">
              <a:lumMod val="20000"/>
              <a:lumOff val="8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65" name="Rectangle 64"/>
          <p:cNvSpPr/>
          <p:nvPr/>
        </p:nvSpPr>
        <p:spPr>
          <a:xfrm>
            <a:off x="4217313" y="1399589"/>
            <a:ext cx="458470" cy="2043086"/>
          </a:xfrm>
          <a:prstGeom prst="rect">
            <a:avLst/>
          </a:prstGeom>
          <a:solidFill>
            <a:schemeClr val="tx2">
              <a:lumMod val="20000"/>
              <a:lumOff val="8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3" name="Title 2"/>
          <p:cNvSpPr>
            <a:spLocks noGrp="1"/>
          </p:cNvSpPr>
          <p:nvPr>
            <p:ph type="title"/>
          </p:nvPr>
        </p:nvSpPr>
        <p:spPr/>
        <p:txBody>
          <a:bodyPr/>
          <a:lstStyle/>
          <a:p>
            <a:r>
              <a:rPr lang="en-US" dirty="0" smtClean="0"/>
              <a:t>The Model</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grpSp>
        <p:nvGrpSpPr>
          <p:cNvPr id="26" name="Group 25"/>
          <p:cNvGrpSpPr/>
          <p:nvPr/>
        </p:nvGrpSpPr>
        <p:grpSpPr>
          <a:xfrm>
            <a:off x="5843112" y="1464768"/>
            <a:ext cx="304800" cy="1912728"/>
            <a:chOff x="5252720" y="960090"/>
            <a:chExt cx="304800" cy="1912728"/>
          </a:xfrm>
        </p:grpSpPr>
        <p:sp>
          <p:nvSpPr>
            <p:cNvPr id="5" name="Oval 4"/>
            <p:cNvSpPr/>
            <p:nvPr/>
          </p:nvSpPr>
          <p:spPr>
            <a:xfrm>
              <a:off x="5252720" y="960090"/>
              <a:ext cx="304800" cy="304800"/>
            </a:xfrm>
            <a:prstGeom prst="ellipse">
              <a:avLst/>
            </a:prstGeom>
            <a:solidFill>
              <a:srgbClr val="FF0066"/>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12" name="Oval 11"/>
            <p:cNvSpPr/>
            <p:nvPr/>
          </p:nvSpPr>
          <p:spPr>
            <a:xfrm>
              <a:off x="5252720" y="1344654"/>
              <a:ext cx="304800" cy="304800"/>
            </a:xfrm>
            <a:prstGeom prst="ellipse">
              <a:avLst/>
            </a:prstGeom>
            <a:solidFill>
              <a:srgbClr val="FF0066"/>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13" name="Oval 12"/>
            <p:cNvSpPr/>
            <p:nvPr/>
          </p:nvSpPr>
          <p:spPr>
            <a:xfrm>
              <a:off x="5252720" y="1754145"/>
              <a:ext cx="304800" cy="304800"/>
            </a:xfrm>
            <a:prstGeom prst="ellipse">
              <a:avLst/>
            </a:prstGeom>
            <a:solidFill>
              <a:srgbClr val="FF0066"/>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14" name="Oval 13"/>
            <p:cNvSpPr/>
            <p:nvPr/>
          </p:nvSpPr>
          <p:spPr>
            <a:xfrm>
              <a:off x="5252720" y="2568018"/>
              <a:ext cx="304800" cy="304800"/>
            </a:xfrm>
            <a:prstGeom prst="ellipse">
              <a:avLst/>
            </a:prstGeom>
            <a:solidFill>
              <a:srgbClr val="FF0066"/>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15" name="Oval 14"/>
            <p:cNvSpPr/>
            <p:nvPr/>
          </p:nvSpPr>
          <p:spPr>
            <a:xfrm>
              <a:off x="5252720" y="2161081"/>
              <a:ext cx="304800" cy="304800"/>
            </a:xfrm>
            <a:prstGeom prst="ellipse">
              <a:avLst/>
            </a:prstGeom>
            <a:solidFill>
              <a:srgbClr val="FF0066"/>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sp>
        <p:nvSpPr>
          <p:cNvPr id="22" name="Oval 21"/>
          <p:cNvSpPr/>
          <p:nvPr/>
        </p:nvSpPr>
        <p:spPr>
          <a:xfrm>
            <a:off x="5063014" y="1583868"/>
            <a:ext cx="304800" cy="304800"/>
          </a:xfrm>
          <a:prstGeom prst="ellipse">
            <a:avLst/>
          </a:prstGeom>
          <a:solidFill>
            <a:schemeClr val="accent2">
              <a:lumMod val="60000"/>
              <a:lumOff val="4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23" name="Oval 22"/>
          <p:cNvSpPr/>
          <p:nvPr/>
        </p:nvSpPr>
        <p:spPr>
          <a:xfrm>
            <a:off x="5063014" y="1993359"/>
            <a:ext cx="304800" cy="304800"/>
          </a:xfrm>
          <a:prstGeom prst="ellipse">
            <a:avLst/>
          </a:prstGeom>
          <a:solidFill>
            <a:schemeClr val="accent2">
              <a:lumMod val="60000"/>
              <a:lumOff val="4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24" name="Oval 23"/>
          <p:cNvSpPr/>
          <p:nvPr/>
        </p:nvSpPr>
        <p:spPr>
          <a:xfrm>
            <a:off x="5063014" y="3031537"/>
            <a:ext cx="304800" cy="304800"/>
          </a:xfrm>
          <a:prstGeom prst="ellipse">
            <a:avLst/>
          </a:prstGeom>
          <a:solidFill>
            <a:schemeClr val="accent2">
              <a:lumMod val="60000"/>
              <a:lumOff val="4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25" name="Oval 24"/>
          <p:cNvSpPr/>
          <p:nvPr/>
        </p:nvSpPr>
        <p:spPr>
          <a:xfrm>
            <a:off x="5063014" y="2400295"/>
            <a:ext cx="304800" cy="304800"/>
          </a:xfrm>
          <a:prstGeom prst="ellipse">
            <a:avLst/>
          </a:prstGeom>
          <a:solidFill>
            <a:schemeClr val="accent2">
              <a:lumMod val="60000"/>
              <a:lumOff val="4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28" name="Oval 27"/>
          <p:cNvSpPr/>
          <p:nvPr/>
        </p:nvSpPr>
        <p:spPr>
          <a:xfrm>
            <a:off x="4282916" y="1583868"/>
            <a:ext cx="304800" cy="304800"/>
          </a:xfrm>
          <a:prstGeom prst="ellipse">
            <a:avLst/>
          </a:prstGeom>
          <a:solidFill>
            <a:schemeClr val="accent2">
              <a:lumMod val="60000"/>
              <a:lumOff val="4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29" name="Oval 28"/>
          <p:cNvSpPr/>
          <p:nvPr/>
        </p:nvSpPr>
        <p:spPr>
          <a:xfrm>
            <a:off x="4282916" y="1993359"/>
            <a:ext cx="304800" cy="304800"/>
          </a:xfrm>
          <a:prstGeom prst="ellipse">
            <a:avLst/>
          </a:prstGeom>
          <a:solidFill>
            <a:schemeClr val="accent2">
              <a:lumMod val="60000"/>
              <a:lumOff val="4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31" name="Oval 30"/>
          <p:cNvSpPr/>
          <p:nvPr/>
        </p:nvSpPr>
        <p:spPr>
          <a:xfrm>
            <a:off x="4282916" y="2400295"/>
            <a:ext cx="304800" cy="304800"/>
          </a:xfrm>
          <a:prstGeom prst="ellipse">
            <a:avLst/>
          </a:prstGeom>
          <a:solidFill>
            <a:schemeClr val="accent2">
              <a:lumMod val="60000"/>
              <a:lumOff val="4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18" name="Oval 17"/>
          <p:cNvSpPr/>
          <p:nvPr/>
        </p:nvSpPr>
        <p:spPr>
          <a:xfrm>
            <a:off x="3461821" y="1607259"/>
            <a:ext cx="304800" cy="304800"/>
          </a:xfrm>
          <a:prstGeom prst="ellipse">
            <a:avLst/>
          </a:prstGeom>
          <a:solidFill>
            <a:schemeClr val="accent2">
              <a:lumMod val="60000"/>
              <a:lumOff val="4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19" name="Oval 18"/>
          <p:cNvSpPr/>
          <p:nvPr/>
        </p:nvSpPr>
        <p:spPr>
          <a:xfrm>
            <a:off x="3461821" y="2421132"/>
            <a:ext cx="304800" cy="304800"/>
          </a:xfrm>
          <a:prstGeom prst="ellipse">
            <a:avLst/>
          </a:prstGeom>
          <a:solidFill>
            <a:schemeClr val="accent2">
              <a:lumMod val="60000"/>
              <a:lumOff val="4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20" name="Oval 19"/>
          <p:cNvSpPr/>
          <p:nvPr/>
        </p:nvSpPr>
        <p:spPr>
          <a:xfrm>
            <a:off x="3461821" y="2014195"/>
            <a:ext cx="304800" cy="304800"/>
          </a:xfrm>
          <a:prstGeom prst="ellipse">
            <a:avLst/>
          </a:prstGeom>
          <a:solidFill>
            <a:schemeClr val="accent2">
              <a:lumMod val="60000"/>
              <a:lumOff val="4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49" name="Oval 48"/>
          <p:cNvSpPr/>
          <p:nvPr/>
        </p:nvSpPr>
        <p:spPr>
          <a:xfrm>
            <a:off x="3461821" y="3031537"/>
            <a:ext cx="304800" cy="304800"/>
          </a:xfrm>
          <a:prstGeom prst="ellipse">
            <a:avLst/>
          </a:prstGeom>
          <a:solidFill>
            <a:schemeClr val="accent2">
              <a:lumMod val="60000"/>
              <a:lumOff val="4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54" name="TextBox 53"/>
          <p:cNvSpPr txBox="1"/>
          <p:nvPr/>
        </p:nvSpPr>
        <p:spPr>
          <a:xfrm>
            <a:off x="3413045" y="2627955"/>
            <a:ext cx="304800" cy="355482"/>
          </a:xfrm>
          <a:prstGeom prst="rect">
            <a:avLst/>
          </a:prstGeom>
          <a:noFill/>
        </p:spPr>
        <p:txBody>
          <a:bodyPr wrap="square" rtlCol="0">
            <a:spAutoFit/>
          </a:bodyPr>
          <a:lstStyle/>
          <a:p>
            <a:pPr>
              <a:lnSpc>
                <a:spcPct val="95000"/>
              </a:lnSpc>
              <a:spcBef>
                <a:spcPts val="400"/>
              </a:spcBef>
            </a:pPr>
            <a:r>
              <a:rPr lang="mr-IN" smtClean="0">
                <a:solidFill>
                  <a:srgbClr val="231F20"/>
                </a:solidFill>
              </a:rPr>
              <a:t>…</a:t>
            </a:r>
            <a:endParaRPr lang="en-US" dirty="0" err="1" smtClean="0">
              <a:solidFill>
                <a:srgbClr val="231F20"/>
              </a:solidFill>
            </a:endParaRPr>
          </a:p>
        </p:txBody>
      </p:sp>
      <p:sp>
        <p:nvSpPr>
          <p:cNvPr id="57" name="Oval 56"/>
          <p:cNvSpPr/>
          <p:nvPr/>
        </p:nvSpPr>
        <p:spPr>
          <a:xfrm>
            <a:off x="4282916" y="3031537"/>
            <a:ext cx="304800" cy="304800"/>
          </a:xfrm>
          <a:prstGeom prst="ellipse">
            <a:avLst/>
          </a:prstGeom>
          <a:solidFill>
            <a:schemeClr val="accent2">
              <a:lumMod val="60000"/>
              <a:lumOff val="4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58" name="TextBox 57"/>
          <p:cNvSpPr txBox="1"/>
          <p:nvPr/>
        </p:nvSpPr>
        <p:spPr>
          <a:xfrm>
            <a:off x="4225687" y="2635524"/>
            <a:ext cx="304800" cy="355482"/>
          </a:xfrm>
          <a:prstGeom prst="rect">
            <a:avLst/>
          </a:prstGeom>
          <a:noFill/>
        </p:spPr>
        <p:txBody>
          <a:bodyPr wrap="square" rtlCol="0">
            <a:spAutoFit/>
          </a:bodyPr>
          <a:lstStyle/>
          <a:p>
            <a:pPr>
              <a:lnSpc>
                <a:spcPct val="95000"/>
              </a:lnSpc>
              <a:spcBef>
                <a:spcPts val="400"/>
              </a:spcBef>
            </a:pPr>
            <a:r>
              <a:rPr lang="mr-IN" smtClean="0">
                <a:solidFill>
                  <a:srgbClr val="231F20"/>
                </a:solidFill>
              </a:rPr>
              <a:t>…</a:t>
            </a:r>
            <a:endParaRPr lang="en-US" dirty="0" err="1" smtClean="0">
              <a:solidFill>
                <a:srgbClr val="231F20"/>
              </a:solidFill>
            </a:endParaRPr>
          </a:p>
        </p:txBody>
      </p:sp>
      <p:sp>
        <p:nvSpPr>
          <p:cNvPr id="59" name="TextBox 58"/>
          <p:cNvSpPr txBox="1"/>
          <p:nvPr/>
        </p:nvSpPr>
        <p:spPr>
          <a:xfrm>
            <a:off x="4988361" y="2619582"/>
            <a:ext cx="304800" cy="355482"/>
          </a:xfrm>
          <a:prstGeom prst="rect">
            <a:avLst/>
          </a:prstGeom>
          <a:noFill/>
        </p:spPr>
        <p:txBody>
          <a:bodyPr wrap="square" rtlCol="0">
            <a:spAutoFit/>
          </a:bodyPr>
          <a:lstStyle/>
          <a:p>
            <a:pPr>
              <a:lnSpc>
                <a:spcPct val="95000"/>
              </a:lnSpc>
              <a:spcBef>
                <a:spcPts val="400"/>
              </a:spcBef>
            </a:pPr>
            <a:r>
              <a:rPr lang="mr-IN" smtClean="0">
                <a:solidFill>
                  <a:srgbClr val="231F20"/>
                </a:solidFill>
              </a:rPr>
              <a:t>…</a:t>
            </a:r>
            <a:endParaRPr lang="en-US" dirty="0" err="1" smtClean="0">
              <a:solidFill>
                <a:srgbClr val="231F20"/>
              </a:solidFill>
            </a:endParaRPr>
          </a:p>
        </p:txBody>
      </p:sp>
      <p:grpSp>
        <p:nvGrpSpPr>
          <p:cNvPr id="73" name="Group 72"/>
          <p:cNvGrpSpPr/>
          <p:nvPr/>
        </p:nvGrpSpPr>
        <p:grpSpPr>
          <a:xfrm>
            <a:off x="2610960" y="1176931"/>
            <a:ext cx="304800" cy="1118673"/>
            <a:chOff x="4514929" y="1607259"/>
            <a:chExt cx="304800" cy="1118673"/>
          </a:xfrm>
        </p:grpSpPr>
        <p:sp>
          <p:nvSpPr>
            <p:cNvPr id="39" name="Oval 38"/>
            <p:cNvSpPr/>
            <p:nvPr/>
          </p:nvSpPr>
          <p:spPr>
            <a:xfrm>
              <a:off x="4514929" y="2421132"/>
              <a:ext cx="304800" cy="304800"/>
            </a:xfrm>
            <a:prstGeom prst="ellipse">
              <a:avLst/>
            </a:prstGeom>
            <a:solidFill>
              <a:srgbClr val="92D050"/>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40" name="Oval 39"/>
            <p:cNvSpPr/>
            <p:nvPr/>
          </p:nvSpPr>
          <p:spPr>
            <a:xfrm>
              <a:off x="4514929" y="2014195"/>
              <a:ext cx="304800" cy="304800"/>
            </a:xfrm>
            <a:prstGeom prst="ellipse">
              <a:avLst/>
            </a:prstGeom>
            <a:solidFill>
              <a:srgbClr val="92D050"/>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60" name="Oval 59"/>
            <p:cNvSpPr/>
            <p:nvPr/>
          </p:nvSpPr>
          <p:spPr>
            <a:xfrm>
              <a:off x="4514929" y="1607259"/>
              <a:ext cx="304800" cy="304800"/>
            </a:xfrm>
            <a:prstGeom prst="ellipse">
              <a:avLst/>
            </a:prstGeom>
            <a:solidFill>
              <a:srgbClr val="92D050"/>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sp>
        <p:nvSpPr>
          <p:cNvPr id="67" name="TextBox 66"/>
          <p:cNvSpPr txBox="1"/>
          <p:nvPr/>
        </p:nvSpPr>
        <p:spPr>
          <a:xfrm>
            <a:off x="3218993" y="924026"/>
            <a:ext cx="736025" cy="297004"/>
          </a:xfrm>
          <a:prstGeom prst="rect">
            <a:avLst/>
          </a:prstGeom>
          <a:noFill/>
        </p:spPr>
        <p:txBody>
          <a:bodyPr wrap="square" rtlCol="0">
            <a:spAutoFit/>
          </a:bodyPr>
          <a:lstStyle/>
          <a:p>
            <a:pPr>
              <a:lnSpc>
                <a:spcPct val="95000"/>
              </a:lnSpc>
              <a:spcBef>
                <a:spcPts val="400"/>
              </a:spcBef>
            </a:pPr>
            <a:r>
              <a:rPr lang="en-US" sz="1400" b="1" smtClean="0">
                <a:solidFill>
                  <a:srgbClr val="231F20"/>
                </a:solidFill>
              </a:rPr>
              <a:t>Relu</a:t>
            </a:r>
            <a:endParaRPr lang="en-US" sz="1400" b="1" dirty="0" smtClean="0">
              <a:solidFill>
                <a:srgbClr val="231F20"/>
              </a:solidFill>
            </a:endParaRPr>
          </a:p>
        </p:txBody>
      </p:sp>
      <p:sp>
        <p:nvSpPr>
          <p:cNvPr id="68" name="TextBox 67"/>
          <p:cNvSpPr txBox="1"/>
          <p:nvPr/>
        </p:nvSpPr>
        <p:spPr>
          <a:xfrm>
            <a:off x="4078535" y="924026"/>
            <a:ext cx="736025" cy="297004"/>
          </a:xfrm>
          <a:prstGeom prst="rect">
            <a:avLst/>
          </a:prstGeom>
          <a:noFill/>
        </p:spPr>
        <p:txBody>
          <a:bodyPr wrap="square" rtlCol="0">
            <a:spAutoFit/>
          </a:bodyPr>
          <a:lstStyle/>
          <a:p>
            <a:pPr>
              <a:lnSpc>
                <a:spcPct val="95000"/>
              </a:lnSpc>
              <a:spcBef>
                <a:spcPts val="400"/>
              </a:spcBef>
            </a:pPr>
            <a:r>
              <a:rPr lang="en-US" sz="1400" b="1" smtClean="0">
                <a:solidFill>
                  <a:srgbClr val="231F20"/>
                </a:solidFill>
              </a:rPr>
              <a:t>Relu</a:t>
            </a:r>
            <a:endParaRPr lang="en-US" sz="1400" b="1" dirty="0" smtClean="0">
              <a:solidFill>
                <a:srgbClr val="231F20"/>
              </a:solidFill>
            </a:endParaRPr>
          </a:p>
        </p:txBody>
      </p:sp>
      <p:sp>
        <p:nvSpPr>
          <p:cNvPr id="69" name="TextBox 68"/>
          <p:cNvSpPr txBox="1"/>
          <p:nvPr/>
        </p:nvSpPr>
        <p:spPr>
          <a:xfrm>
            <a:off x="4847401" y="924026"/>
            <a:ext cx="736025" cy="297004"/>
          </a:xfrm>
          <a:prstGeom prst="rect">
            <a:avLst/>
          </a:prstGeom>
          <a:noFill/>
        </p:spPr>
        <p:txBody>
          <a:bodyPr wrap="square" rtlCol="0">
            <a:spAutoFit/>
          </a:bodyPr>
          <a:lstStyle/>
          <a:p>
            <a:pPr>
              <a:lnSpc>
                <a:spcPct val="95000"/>
              </a:lnSpc>
              <a:spcBef>
                <a:spcPts val="400"/>
              </a:spcBef>
            </a:pPr>
            <a:r>
              <a:rPr lang="en-US" sz="1400" b="1" dirty="0" err="1" smtClean="0">
                <a:solidFill>
                  <a:srgbClr val="231F20"/>
                </a:solidFill>
              </a:rPr>
              <a:t>Relu</a:t>
            </a:r>
            <a:endParaRPr lang="en-US" sz="1400" b="1" dirty="0" smtClean="0">
              <a:solidFill>
                <a:srgbClr val="231F20"/>
              </a:solidFill>
            </a:endParaRPr>
          </a:p>
        </p:txBody>
      </p:sp>
      <p:sp>
        <p:nvSpPr>
          <p:cNvPr id="70" name="TextBox 69"/>
          <p:cNvSpPr txBox="1"/>
          <p:nvPr/>
        </p:nvSpPr>
        <p:spPr>
          <a:xfrm>
            <a:off x="5581213" y="924026"/>
            <a:ext cx="1093907" cy="297004"/>
          </a:xfrm>
          <a:prstGeom prst="rect">
            <a:avLst/>
          </a:prstGeom>
          <a:noFill/>
        </p:spPr>
        <p:txBody>
          <a:bodyPr wrap="square" rtlCol="0">
            <a:spAutoFit/>
          </a:bodyPr>
          <a:lstStyle/>
          <a:p>
            <a:pPr>
              <a:lnSpc>
                <a:spcPct val="95000"/>
              </a:lnSpc>
              <a:spcBef>
                <a:spcPts val="400"/>
              </a:spcBef>
            </a:pPr>
            <a:r>
              <a:rPr lang="en-US" sz="1400" b="1" smtClean="0">
                <a:solidFill>
                  <a:srgbClr val="231F20"/>
                </a:solidFill>
              </a:rPr>
              <a:t>Softmax</a:t>
            </a:r>
            <a:endParaRPr lang="en-US" sz="1400" b="1" dirty="0" smtClean="0">
              <a:solidFill>
                <a:srgbClr val="231F20"/>
              </a:solidFill>
            </a:endParaRPr>
          </a:p>
        </p:txBody>
      </p:sp>
      <p:grpSp>
        <p:nvGrpSpPr>
          <p:cNvPr id="74" name="Group 73"/>
          <p:cNvGrpSpPr/>
          <p:nvPr/>
        </p:nvGrpSpPr>
        <p:grpSpPr>
          <a:xfrm>
            <a:off x="2610960" y="2705095"/>
            <a:ext cx="310813" cy="1122027"/>
            <a:chOff x="4508916" y="3031537"/>
            <a:chExt cx="310813" cy="1122027"/>
          </a:xfrm>
        </p:grpSpPr>
        <p:sp>
          <p:nvSpPr>
            <p:cNvPr id="42" name="Oval 41"/>
            <p:cNvSpPr/>
            <p:nvPr/>
          </p:nvSpPr>
          <p:spPr>
            <a:xfrm>
              <a:off x="4514929" y="3031537"/>
              <a:ext cx="304800" cy="304800"/>
            </a:xfrm>
            <a:prstGeom prst="ellipse">
              <a:avLst/>
            </a:prstGeom>
            <a:solidFill>
              <a:srgbClr val="92D050"/>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71" name="Oval 70"/>
            <p:cNvSpPr/>
            <p:nvPr/>
          </p:nvSpPr>
          <p:spPr>
            <a:xfrm>
              <a:off x="4508916" y="3441828"/>
              <a:ext cx="304800" cy="304800"/>
            </a:xfrm>
            <a:prstGeom prst="ellipse">
              <a:avLst/>
            </a:prstGeom>
            <a:solidFill>
              <a:srgbClr val="92D050"/>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72" name="Oval 71"/>
            <p:cNvSpPr/>
            <p:nvPr/>
          </p:nvSpPr>
          <p:spPr>
            <a:xfrm>
              <a:off x="4508916" y="3848764"/>
              <a:ext cx="304800" cy="304800"/>
            </a:xfrm>
            <a:prstGeom prst="ellipse">
              <a:avLst/>
            </a:prstGeom>
            <a:solidFill>
              <a:srgbClr val="92D050"/>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sp>
        <p:nvSpPr>
          <p:cNvPr id="75" name="TextBox 74"/>
          <p:cNvSpPr txBox="1"/>
          <p:nvPr/>
        </p:nvSpPr>
        <p:spPr>
          <a:xfrm>
            <a:off x="5600958" y="3961866"/>
            <a:ext cx="1246882" cy="297004"/>
          </a:xfrm>
          <a:prstGeom prst="rect">
            <a:avLst/>
          </a:prstGeom>
          <a:noFill/>
        </p:spPr>
        <p:txBody>
          <a:bodyPr wrap="square" rtlCol="0">
            <a:spAutoFit/>
          </a:bodyPr>
          <a:lstStyle/>
          <a:p>
            <a:pPr>
              <a:lnSpc>
                <a:spcPct val="95000"/>
              </a:lnSpc>
              <a:spcBef>
                <a:spcPts val="400"/>
              </a:spcBef>
            </a:pPr>
            <a:r>
              <a:rPr lang="en-US" sz="1400" b="1" smtClean="0">
                <a:solidFill>
                  <a:srgbClr val="231F20"/>
                </a:solidFill>
              </a:rPr>
              <a:t>Output Units</a:t>
            </a:r>
            <a:endParaRPr lang="en-US" sz="1400" b="1" dirty="0" smtClean="0">
              <a:solidFill>
                <a:srgbClr val="231F20"/>
              </a:solidFill>
            </a:endParaRPr>
          </a:p>
        </p:txBody>
      </p:sp>
      <p:sp>
        <p:nvSpPr>
          <p:cNvPr id="76" name="TextBox 75"/>
          <p:cNvSpPr txBox="1"/>
          <p:nvPr/>
        </p:nvSpPr>
        <p:spPr>
          <a:xfrm>
            <a:off x="3766621" y="3961866"/>
            <a:ext cx="1601193" cy="297004"/>
          </a:xfrm>
          <a:prstGeom prst="rect">
            <a:avLst/>
          </a:prstGeom>
          <a:noFill/>
        </p:spPr>
        <p:txBody>
          <a:bodyPr wrap="square" rtlCol="0">
            <a:spAutoFit/>
          </a:bodyPr>
          <a:lstStyle/>
          <a:p>
            <a:pPr>
              <a:lnSpc>
                <a:spcPct val="95000"/>
              </a:lnSpc>
              <a:spcBef>
                <a:spcPts val="400"/>
              </a:spcBef>
            </a:pPr>
            <a:r>
              <a:rPr lang="en-US" sz="1400" b="1" dirty="0" smtClean="0">
                <a:solidFill>
                  <a:srgbClr val="231F20"/>
                </a:solidFill>
              </a:rPr>
              <a:t>Hidden Layers</a:t>
            </a:r>
          </a:p>
        </p:txBody>
      </p:sp>
      <p:sp>
        <p:nvSpPr>
          <p:cNvPr id="77" name="TextBox 76"/>
          <p:cNvSpPr txBox="1"/>
          <p:nvPr/>
        </p:nvSpPr>
        <p:spPr>
          <a:xfrm>
            <a:off x="2302311" y="3994011"/>
            <a:ext cx="1093907" cy="297004"/>
          </a:xfrm>
          <a:prstGeom prst="rect">
            <a:avLst/>
          </a:prstGeom>
          <a:noFill/>
        </p:spPr>
        <p:txBody>
          <a:bodyPr wrap="square" rtlCol="0">
            <a:spAutoFit/>
          </a:bodyPr>
          <a:lstStyle/>
          <a:p>
            <a:pPr>
              <a:lnSpc>
                <a:spcPct val="95000"/>
              </a:lnSpc>
              <a:spcBef>
                <a:spcPts val="400"/>
              </a:spcBef>
            </a:pPr>
            <a:r>
              <a:rPr lang="en-US" sz="1400" b="1" dirty="0" smtClean="0">
                <a:solidFill>
                  <a:srgbClr val="231F20"/>
                </a:solidFill>
              </a:rPr>
              <a:t>Input Units</a:t>
            </a:r>
          </a:p>
        </p:txBody>
      </p:sp>
      <p:sp>
        <p:nvSpPr>
          <p:cNvPr id="81" name="TextBox 80"/>
          <p:cNvSpPr txBox="1"/>
          <p:nvPr/>
        </p:nvSpPr>
        <p:spPr>
          <a:xfrm>
            <a:off x="944882" y="1552328"/>
            <a:ext cx="1479924" cy="501676"/>
          </a:xfrm>
          <a:prstGeom prst="rect">
            <a:avLst/>
          </a:prstGeom>
          <a:noFill/>
        </p:spPr>
        <p:txBody>
          <a:bodyPr wrap="square" rtlCol="0">
            <a:spAutoFit/>
          </a:bodyPr>
          <a:lstStyle/>
          <a:p>
            <a:pPr>
              <a:lnSpc>
                <a:spcPct val="95000"/>
              </a:lnSpc>
              <a:spcBef>
                <a:spcPts val="400"/>
              </a:spcBef>
            </a:pPr>
            <a:r>
              <a:rPr lang="en-US" sz="1400" b="1" dirty="0" smtClean="0">
                <a:solidFill>
                  <a:srgbClr val="231F20"/>
                </a:solidFill>
              </a:rPr>
              <a:t>User </a:t>
            </a:r>
            <a:r>
              <a:rPr lang="en-US" sz="1400" b="1" dirty="0" err="1" smtClean="0">
                <a:solidFill>
                  <a:srgbClr val="231F20"/>
                </a:solidFill>
              </a:rPr>
              <a:t>Embeddings</a:t>
            </a:r>
            <a:endParaRPr lang="en-US" sz="1400" b="1" dirty="0" smtClean="0">
              <a:solidFill>
                <a:srgbClr val="231F20"/>
              </a:solidFill>
            </a:endParaRPr>
          </a:p>
        </p:txBody>
      </p:sp>
      <p:sp>
        <p:nvSpPr>
          <p:cNvPr id="82" name="TextBox 81"/>
          <p:cNvSpPr txBox="1"/>
          <p:nvPr/>
        </p:nvSpPr>
        <p:spPr>
          <a:xfrm>
            <a:off x="944881" y="3115386"/>
            <a:ext cx="1464984" cy="757643"/>
          </a:xfrm>
          <a:prstGeom prst="rect">
            <a:avLst/>
          </a:prstGeom>
          <a:noFill/>
        </p:spPr>
        <p:txBody>
          <a:bodyPr wrap="square" rtlCol="0">
            <a:spAutoFit/>
          </a:bodyPr>
          <a:lstStyle/>
          <a:p>
            <a:pPr>
              <a:lnSpc>
                <a:spcPct val="95000"/>
              </a:lnSpc>
              <a:spcBef>
                <a:spcPts val="400"/>
              </a:spcBef>
            </a:pPr>
            <a:r>
              <a:rPr lang="en-US" sz="1400" b="1" smtClean="0">
                <a:solidFill>
                  <a:srgbClr val="231F20"/>
                </a:solidFill>
              </a:rPr>
              <a:t>Movie </a:t>
            </a:r>
            <a:r>
              <a:rPr lang="en-US" sz="1400" b="1" dirty="0" err="1" smtClean="0">
                <a:solidFill>
                  <a:srgbClr val="231F20"/>
                </a:solidFill>
              </a:rPr>
              <a:t>Embeddings</a:t>
            </a:r>
            <a:endParaRPr lang="en-US" sz="1400" b="1" dirty="0">
              <a:solidFill>
                <a:srgbClr val="231F20"/>
              </a:solidFill>
            </a:endParaRPr>
          </a:p>
          <a:p>
            <a:pPr>
              <a:lnSpc>
                <a:spcPct val="95000"/>
              </a:lnSpc>
              <a:spcBef>
                <a:spcPts val="400"/>
              </a:spcBef>
            </a:pPr>
            <a:endParaRPr lang="en-US" sz="1400" b="1" dirty="0" smtClean="0">
              <a:solidFill>
                <a:srgbClr val="231F20"/>
              </a:solidFill>
            </a:endParaRPr>
          </a:p>
        </p:txBody>
      </p:sp>
      <p:cxnSp>
        <p:nvCxnSpPr>
          <p:cNvPr id="84" name="Straight Arrow Connector 83"/>
          <p:cNvCxnSpPr>
            <a:stCxn id="78" idx="3"/>
            <a:endCxn id="64" idx="1"/>
          </p:cNvCxnSpPr>
          <p:nvPr/>
        </p:nvCxnSpPr>
        <p:spPr>
          <a:xfrm>
            <a:off x="2972296" y="1757917"/>
            <a:ext cx="423922" cy="665337"/>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80" idx="3"/>
          </p:cNvCxnSpPr>
          <p:nvPr/>
        </p:nvCxnSpPr>
        <p:spPr>
          <a:xfrm flipV="1">
            <a:off x="2972296" y="2725932"/>
            <a:ext cx="412690" cy="574142"/>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64" idx="3"/>
            <a:endCxn id="65" idx="1"/>
          </p:cNvCxnSpPr>
          <p:nvPr/>
        </p:nvCxnSpPr>
        <p:spPr>
          <a:xfrm flipV="1">
            <a:off x="3854688" y="2421132"/>
            <a:ext cx="362625" cy="2122"/>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V="1">
            <a:off x="4677668" y="2441023"/>
            <a:ext cx="362625" cy="2122"/>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V="1">
            <a:off x="5480487" y="2441023"/>
            <a:ext cx="362625" cy="2122"/>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a:off x="5442467" y="2468207"/>
            <a:ext cx="423922" cy="665337"/>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66" idx="3"/>
          </p:cNvCxnSpPr>
          <p:nvPr/>
        </p:nvCxnSpPr>
        <p:spPr>
          <a:xfrm flipV="1">
            <a:off x="5444649" y="1708284"/>
            <a:ext cx="407671" cy="712848"/>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66" idx="3"/>
            <a:endCxn id="12" idx="2"/>
          </p:cNvCxnSpPr>
          <p:nvPr/>
        </p:nvCxnSpPr>
        <p:spPr>
          <a:xfrm flipV="1">
            <a:off x="5444649" y="2001732"/>
            <a:ext cx="398463" cy="41940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endCxn id="15" idx="2"/>
          </p:cNvCxnSpPr>
          <p:nvPr/>
        </p:nvCxnSpPr>
        <p:spPr>
          <a:xfrm>
            <a:off x="5459413" y="2447580"/>
            <a:ext cx="383699" cy="370579"/>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6444812" y="1448633"/>
            <a:ext cx="1093907" cy="297004"/>
          </a:xfrm>
          <a:prstGeom prst="rect">
            <a:avLst/>
          </a:prstGeom>
          <a:noFill/>
        </p:spPr>
        <p:txBody>
          <a:bodyPr wrap="square" rtlCol="0">
            <a:spAutoFit/>
          </a:bodyPr>
          <a:lstStyle/>
          <a:p>
            <a:pPr>
              <a:lnSpc>
                <a:spcPct val="95000"/>
              </a:lnSpc>
              <a:spcBef>
                <a:spcPts val="400"/>
              </a:spcBef>
            </a:pPr>
            <a:r>
              <a:rPr lang="en-US" sz="1400" b="1" dirty="0" smtClean="0">
                <a:solidFill>
                  <a:srgbClr val="231F20"/>
                </a:solidFill>
              </a:rPr>
              <a:t>P(rating1)</a:t>
            </a:r>
          </a:p>
        </p:txBody>
      </p:sp>
      <p:sp>
        <p:nvSpPr>
          <p:cNvPr id="100" name="TextBox 99"/>
          <p:cNvSpPr txBox="1"/>
          <p:nvPr/>
        </p:nvSpPr>
        <p:spPr>
          <a:xfrm>
            <a:off x="6444812" y="1849859"/>
            <a:ext cx="1093907" cy="552972"/>
          </a:xfrm>
          <a:prstGeom prst="rect">
            <a:avLst/>
          </a:prstGeom>
          <a:noFill/>
        </p:spPr>
        <p:txBody>
          <a:bodyPr wrap="square" rtlCol="0">
            <a:spAutoFit/>
          </a:bodyPr>
          <a:lstStyle/>
          <a:p>
            <a:pPr>
              <a:lnSpc>
                <a:spcPct val="95000"/>
              </a:lnSpc>
              <a:spcBef>
                <a:spcPts val="400"/>
              </a:spcBef>
            </a:pPr>
            <a:r>
              <a:rPr lang="en-US" sz="1400" b="1" dirty="0" smtClean="0">
                <a:solidFill>
                  <a:srgbClr val="231F20"/>
                </a:solidFill>
              </a:rPr>
              <a:t>P(rating2)</a:t>
            </a:r>
            <a:endParaRPr lang="en-US" sz="1400" b="1" dirty="0">
              <a:solidFill>
                <a:srgbClr val="231F20"/>
              </a:solidFill>
            </a:endParaRPr>
          </a:p>
          <a:p>
            <a:pPr>
              <a:lnSpc>
                <a:spcPct val="95000"/>
              </a:lnSpc>
              <a:spcBef>
                <a:spcPts val="400"/>
              </a:spcBef>
            </a:pPr>
            <a:endParaRPr lang="en-US" sz="1400" b="1" dirty="0" smtClean="0">
              <a:solidFill>
                <a:srgbClr val="231F20"/>
              </a:solidFill>
            </a:endParaRPr>
          </a:p>
        </p:txBody>
      </p:sp>
      <p:sp>
        <p:nvSpPr>
          <p:cNvPr id="101" name="TextBox 100"/>
          <p:cNvSpPr txBox="1"/>
          <p:nvPr/>
        </p:nvSpPr>
        <p:spPr>
          <a:xfrm>
            <a:off x="6444812" y="2255691"/>
            <a:ext cx="1093907" cy="552972"/>
          </a:xfrm>
          <a:prstGeom prst="rect">
            <a:avLst/>
          </a:prstGeom>
          <a:noFill/>
        </p:spPr>
        <p:txBody>
          <a:bodyPr wrap="square" rtlCol="0">
            <a:spAutoFit/>
          </a:bodyPr>
          <a:lstStyle/>
          <a:p>
            <a:pPr>
              <a:lnSpc>
                <a:spcPct val="95000"/>
              </a:lnSpc>
              <a:spcBef>
                <a:spcPts val="400"/>
              </a:spcBef>
            </a:pPr>
            <a:r>
              <a:rPr lang="en-US" sz="1400" b="1" smtClean="0">
                <a:solidFill>
                  <a:srgbClr val="231F20"/>
                </a:solidFill>
              </a:rPr>
              <a:t>P(rating3)</a:t>
            </a:r>
            <a:endParaRPr lang="en-US" sz="1400" b="1" dirty="0">
              <a:solidFill>
                <a:srgbClr val="231F20"/>
              </a:solidFill>
            </a:endParaRPr>
          </a:p>
          <a:p>
            <a:pPr>
              <a:lnSpc>
                <a:spcPct val="95000"/>
              </a:lnSpc>
              <a:spcBef>
                <a:spcPts val="400"/>
              </a:spcBef>
            </a:pPr>
            <a:endParaRPr lang="en-US" sz="1400" b="1" dirty="0" smtClean="0">
              <a:solidFill>
                <a:srgbClr val="231F20"/>
              </a:solidFill>
            </a:endParaRPr>
          </a:p>
        </p:txBody>
      </p:sp>
      <p:sp>
        <p:nvSpPr>
          <p:cNvPr id="102" name="TextBox 101"/>
          <p:cNvSpPr txBox="1"/>
          <p:nvPr/>
        </p:nvSpPr>
        <p:spPr>
          <a:xfrm>
            <a:off x="6444812" y="2657194"/>
            <a:ext cx="1093907" cy="552972"/>
          </a:xfrm>
          <a:prstGeom prst="rect">
            <a:avLst/>
          </a:prstGeom>
          <a:noFill/>
        </p:spPr>
        <p:txBody>
          <a:bodyPr wrap="square" rtlCol="0">
            <a:spAutoFit/>
          </a:bodyPr>
          <a:lstStyle/>
          <a:p>
            <a:pPr>
              <a:lnSpc>
                <a:spcPct val="95000"/>
              </a:lnSpc>
              <a:spcBef>
                <a:spcPts val="400"/>
              </a:spcBef>
            </a:pPr>
            <a:r>
              <a:rPr lang="en-US" sz="1400" b="1" dirty="0" smtClean="0">
                <a:solidFill>
                  <a:srgbClr val="231F20"/>
                </a:solidFill>
              </a:rPr>
              <a:t>P(rating4)</a:t>
            </a:r>
            <a:endParaRPr lang="en-US" sz="1400" b="1" dirty="0">
              <a:solidFill>
                <a:srgbClr val="231F20"/>
              </a:solidFill>
            </a:endParaRPr>
          </a:p>
          <a:p>
            <a:pPr>
              <a:lnSpc>
                <a:spcPct val="95000"/>
              </a:lnSpc>
              <a:spcBef>
                <a:spcPts val="400"/>
              </a:spcBef>
            </a:pPr>
            <a:endParaRPr lang="en-US" sz="1400" b="1" dirty="0" smtClean="0">
              <a:solidFill>
                <a:srgbClr val="231F20"/>
              </a:solidFill>
            </a:endParaRPr>
          </a:p>
        </p:txBody>
      </p:sp>
      <p:sp>
        <p:nvSpPr>
          <p:cNvPr id="103" name="TextBox 102"/>
          <p:cNvSpPr txBox="1"/>
          <p:nvPr/>
        </p:nvSpPr>
        <p:spPr>
          <a:xfrm>
            <a:off x="6444812" y="3061232"/>
            <a:ext cx="1093907" cy="297004"/>
          </a:xfrm>
          <a:prstGeom prst="rect">
            <a:avLst/>
          </a:prstGeom>
          <a:noFill/>
        </p:spPr>
        <p:txBody>
          <a:bodyPr wrap="square" rtlCol="0">
            <a:spAutoFit/>
          </a:bodyPr>
          <a:lstStyle/>
          <a:p>
            <a:pPr>
              <a:lnSpc>
                <a:spcPct val="95000"/>
              </a:lnSpc>
              <a:spcBef>
                <a:spcPts val="400"/>
              </a:spcBef>
            </a:pPr>
            <a:r>
              <a:rPr lang="en-US" sz="1400" b="1" dirty="0" smtClean="0">
                <a:solidFill>
                  <a:srgbClr val="231F20"/>
                </a:solidFill>
              </a:rPr>
              <a:t>P(rating5)</a:t>
            </a:r>
            <a:endParaRPr lang="en-US" sz="1400" b="1" dirty="0">
              <a:solidFill>
                <a:srgbClr val="231F20"/>
              </a:solidFill>
            </a:endParaRPr>
          </a:p>
        </p:txBody>
      </p:sp>
    </p:spTree>
    <p:extLst>
      <p:ext uri="{BB962C8B-B14F-4D97-AF65-F5344CB8AC3E}">
        <p14:creationId xmlns:p14="http://schemas.microsoft.com/office/powerpoint/2010/main" val="1914481530"/>
      </p:ext>
    </p:extLst>
  </p:cSld>
  <p:clrMapOvr>
    <a:masterClrMapping/>
  </p:clrMapOvr>
  <p:transition spd="med">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Implementation Steps</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3" name="TextBox 12"/>
          <p:cNvSpPr txBox="1"/>
          <p:nvPr/>
        </p:nvSpPr>
        <p:spPr>
          <a:xfrm>
            <a:off x="609600" y="936427"/>
            <a:ext cx="3394583" cy="3416320"/>
          </a:xfrm>
          <a:prstGeom prst="rect">
            <a:avLst/>
          </a:prstGeom>
          <a:noFill/>
        </p:spPr>
        <p:txBody>
          <a:bodyPr wrap="square" rtlCol="0">
            <a:spAutoFit/>
          </a:bodyPr>
          <a:lstStyle/>
          <a:p>
            <a:pPr marL="285750" indent="-285750">
              <a:lnSpc>
                <a:spcPct val="150000"/>
              </a:lnSpc>
              <a:buFont typeface="Arial" charset="0"/>
              <a:buChar char="•"/>
            </a:pPr>
            <a:r>
              <a:rPr lang="en-US" sz="1600" dirty="0"/>
              <a:t>I</a:t>
            </a:r>
            <a:r>
              <a:rPr lang="en-US" sz="1600" dirty="0" smtClean="0"/>
              <a:t>nitialize </a:t>
            </a:r>
            <a:r>
              <a:rPr lang="en-US" sz="1600" dirty="0"/>
              <a:t>the movie and user </a:t>
            </a:r>
            <a:r>
              <a:rPr lang="en-US" sz="1600" dirty="0" err="1"/>
              <a:t>embeddings</a:t>
            </a:r>
            <a:r>
              <a:rPr lang="en-US" sz="1600" dirty="0"/>
              <a:t> </a:t>
            </a:r>
            <a:r>
              <a:rPr lang="en-US" sz="1600" dirty="0" smtClean="0"/>
              <a:t>with </a:t>
            </a:r>
            <a:r>
              <a:rPr lang="en-US" sz="1600" dirty="0"/>
              <a:t>the results </a:t>
            </a:r>
            <a:r>
              <a:rPr lang="en-US" sz="1600" dirty="0" smtClean="0"/>
              <a:t>trained </a:t>
            </a:r>
            <a:r>
              <a:rPr lang="en-US" sz="1600" dirty="0"/>
              <a:t>in </a:t>
            </a:r>
            <a:r>
              <a:rPr lang="en-US" sz="1600" dirty="0" smtClean="0"/>
              <a:t>MF model</a:t>
            </a:r>
            <a:endParaRPr lang="en-US" sz="1600" dirty="0"/>
          </a:p>
          <a:p>
            <a:pPr marL="285750" indent="-285750">
              <a:lnSpc>
                <a:spcPct val="150000"/>
              </a:lnSpc>
              <a:buFont typeface="Arial" charset="0"/>
              <a:buChar char="•"/>
            </a:pPr>
            <a:r>
              <a:rPr lang="en-US" sz="1600" dirty="0"/>
              <a:t>I</a:t>
            </a:r>
            <a:r>
              <a:rPr lang="en-US" sz="1600" dirty="0" smtClean="0"/>
              <a:t>nitialize </a:t>
            </a:r>
            <a:r>
              <a:rPr lang="en-US" sz="1600" dirty="0"/>
              <a:t>the DNN parameter W and b</a:t>
            </a:r>
          </a:p>
          <a:p>
            <a:pPr marL="285750" indent="-285750">
              <a:lnSpc>
                <a:spcPct val="150000"/>
              </a:lnSpc>
              <a:buFont typeface="Arial" charset="0"/>
              <a:buChar char="•"/>
            </a:pPr>
            <a:r>
              <a:rPr lang="en-US" sz="1600" dirty="0" smtClean="0"/>
              <a:t>Calculate</a:t>
            </a:r>
            <a:r>
              <a:rPr lang="en-US" sz="1600" dirty="0"/>
              <a:t> </a:t>
            </a:r>
            <a:r>
              <a:rPr lang="en-US" sz="1600" dirty="0" smtClean="0"/>
              <a:t>Z n</a:t>
            </a:r>
            <a:endParaRPr lang="en-US" sz="1600" dirty="0"/>
          </a:p>
          <a:p>
            <a:pPr marL="285750" indent="-285750">
              <a:lnSpc>
                <a:spcPct val="150000"/>
              </a:lnSpc>
              <a:buFont typeface="Arial" charset="0"/>
              <a:buChar char="•"/>
            </a:pPr>
            <a:r>
              <a:rPr lang="en-US" sz="1600" dirty="0" smtClean="0"/>
              <a:t>Calculate </a:t>
            </a:r>
            <a:r>
              <a:rPr lang="en-US" sz="1600" dirty="0"/>
              <a:t>the prediction</a:t>
            </a:r>
          </a:p>
          <a:p>
            <a:pPr marL="285750" indent="-285750">
              <a:lnSpc>
                <a:spcPct val="150000"/>
              </a:lnSpc>
              <a:buFont typeface="Arial" charset="0"/>
              <a:buChar char="•"/>
            </a:pPr>
            <a:r>
              <a:rPr lang="en-US" sz="1600" dirty="0" smtClean="0"/>
              <a:t>Calculate </a:t>
            </a:r>
            <a:r>
              <a:rPr lang="en-US" sz="1600" dirty="0"/>
              <a:t>the loss</a:t>
            </a:r>
          </a:p>
          <a:p>
            <a:pPr marL="285750" indent="-285750">
              <a:lnSpc>
                <a:spcPct val="150000"/>
              </a:lnSpc>
              <a:buFont typeface="Arial" charset="0"/>
              <a:buChar char="•"/>
            </a:pPr>
            <a:r>
              <a:rPr lang="en-US" sz="1600" dirty="0"/>
              <a:t>T</a:t>
            </a:r>
            <a:r>
              <a:rPr lang="en-US" sz="1600" dirty="0" smtClean="0"/>
              <a:t>rain </a:t>
            </a:r>
            <a:r>
              <a:rPr lang="en-US" sz="1600" dirty="0"/>
              <a:t>and </a:t>
            </a:r>
            <a:r>
              <a:rPr lang="en-US" sz="1600" dirty="0" smtClean="0"/>
              <a:t>validate </a:t>
            </a:r>
            <a:r>
              <a:rPr lang="en-US" sz="1600" dirty="0"/>
              <a:t>the model</a:t>
            </a:r>
          </a:p>
        </p:txBody>
      </p:sp>
      <p:sp>
        <p:nvSpPr>
          <p:cNvPr id="7" name="Rectangle 6"/>
          <p:cNvSpPr/>
          <p:nvPr/>
        </p:nvSpPr>
        <p:spPr>
          <a:xfrm>
            <a:off x="4419600" y="4044970"/>
            <a:ext cx="4267200" cy="307777"/>
          </a:xfrm>
          <a:prstGeom prst="rect">
            <a:avLst/>
          </a:prstGeom>
        </p:spPr>
        <p:txBody>
          <a:bodyPr wrap="square">
            <a:spAutoFit/>
          </a:bodyPr>
          <a:lstStyle/>
          <a:p>
            <a:r>
              <a:rPr lang="en-US" sz="1400" dirty="0" err="1">
                <a:solidFill>
                  <a:srgbClr val="00B050"/>
                </a:solidFill>
              </a:rPr>
              <a:t>tensorboard</a:t>
            </a:r>
            <a:r>
              <a:rPr lang="en-US" sz="1400" dirty="0">
                <a:solidFill>
                  <a:srgbClr val="00B050"/>
                </a:solidFill>
              </a:rPr>
              <a:t> --</a:t>
            </a:r>
            <a:r>
              <a:rPr lang="en-US" sz="1400" dirty="0" err="1">
                <a:solidFill>
                  <a:srgbClr val="00B050"/>
                </a:solidFill>
              </a:rPr>
              <a:t>logdir</a:t>
            </a:r>
            <a:r>
              <a:rPr lang="en-US" sz="1400" dirty="0">
                <a:solidFill>
                  <a:srgbClr val="00B050"/>
                </a:solidFill>
              </a:rPr>
              <a:t>=path/to/log-directory</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4182" y="1137920"/>
            <a:ext cx="5139817" cy="2590236"/>
          </a:xfrm>
          <a:prstGeom prst="rect">
            <a:avLst/>
          </a:prstGeom>
        </p:spPr>
      </p:pic>
    </p:spTree>
    <p:extLst>
      <p:ext uri="{BB962C8B-B14F-4D97-AF65-F5344CB8AC3E}">
        <p14:creationId xmlns:p14="http://schemas.microsoft.com/office/powerpoint/2010/main" val="793663156"/>
      </p:ext>
    </p:extLst>
  </p:cSld>
  <p:clrMapOvr>
    <a:masterClrMapping/>
  </p:clrMapOvr>
  <p:transition spd="med">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955752"/>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hqprint">
            <a:extLst>
              <a:ext uri="{28A0092B-C50C-407E-A947-70E740481C1C}">
                <a14:useLocalDpi xmlns:a14="http://schemas.microsoft.com/office/drawing/2010/main"/>
              </a:ext>
            </a:extLst>
          </a:blip>
          <a:srcRect t="22638" b="17840"/>
          <a:stretch/>
        </p:blipFill>
        <p:spPr>
          <a:xfrm>
            <a:off x="-2" y="1152144"/>
            <a:ext cx="9144004" cy="3991355"/>
          </a:xfrm>
          <a:prstGeom prst="rect">
            <a:avLst/>
          </a:prstGeom>
        </p:spPr>
      </p:pic>
      <p:sp>
        <p:nvSpPr>
          <p:cNvPr id="3" name="Title 2"/>
          <p:cNvSpPr>
            <a:spLocks noGrp="1"/>
          </p:cNvSpPr>
          <p:nvPr>
            <p:ph type="title"/>
          </p:nvPr>
        </p:nvSpPr>
        <p:spPr/>
        <p:txBody>
          <a:bodyPr/>
          <a:lstStyle/>
          <a:p>
            <a:r>
              <a:rPr lang="en-US" dirty="0" smtClean="0"/>
              <a:t>Recommender Systems Impact</a:t>
            </a:r>
            <a:endParaRPr lang="en-US" dirty="0"/>
          </a:p>
        </p:txBody>
      </p:sp>
      <p:sp>
        <p:nvSpPr>
          <p:cNvPr id="4" name="Rectangle 3"/>
          <p:cNvSpPr/>
          <p:nvPr/>
        </p:nvSpPr>
        <p:spPr>
          <a:xfrm>
            <a:off x="0" y="4547286"/>
            <a:ext cx="9144000" cy="596213"/>
          </a:xfrm>
          <a:prstGeom prst="rect">
            <a:avLst/>
          </a:prstGeom>
          <a:solidFill>
            <a:schemeClr val="accent6"/>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18" name="Footer Placeholder 1"/>
          <p:cNvSpPr>
            <a:spLocks noGrp="1"/>
          </p:cNvSpPr>
          <p:nvPr>
            <p:ph type="ftr" sz="quarter" idx="4294967295"/>
          </p:nvPr>
        </p:nvSpPr>
        <p:spPr>
          <a:xfrm>
            <a:off x="34265" y="4905956"/>
            <a:ext cx="2895600" cy="107722"/>
          </a:xfrm>
        </p:spPr>
        <p:txBody>
          <a:bodyPr/>
          <a:lstStyle/>
          <a:p>
            <a:r>
              <a:rPr lang="en-US" dirty="0" smtClean="0"/>
              <a:t>Copyright 2017 Teradata</a:t>
            </a:r>
            <a:endParaRPr lang="en-US" dirty="0"/>
          </a:p>
        </p:txBody>
      </p:sp>
      <p:sp>
        <p:nvSpPr>
          <p:cNvPr id="2" name="Rectangle 1"/>
          <p:cNvSpPr/>
          <p:nvPr/>
        </p:nvSpPr>
        <p:spPr>
          <a:xfrm>
            <a:off x="2646947" y="4556382"/>
            <a:ext cx="6414045" cy="507831"/>
          </a:xfrm>
          <a:prstGeom prst="rect">
            <a:avLst/>
          </a:prstGeom>
        </p:spPr>
        <p:txBody>
          <a:bodyPr wrap="square">
            <a:spAutoFit/>
          </a:bodyPr>
          <a:lstStyle/>
          <a:p>
            <a:pPr algn="r"/>
            <a:r>
              <a:rPr lang="en-US" sz="900" dirty="0">
                <a:solidFill>
                  <a:schemeClr val="bg1"/>
                </a:solidFill>
              </a:rPr>
              <a:t>Recommender Systems (Machine Learning Summer School 2014 @ </a:t>
            </a:r>
            <a:r>
              <a:rPr lang="en-US" sz="900" dirty="0" smtClean="0">
                <a:solidFill>
                  <a:schemeClr val="bg1"/>
                </a:solidFill>
              </a:rPr>
              <a:t>CMU</a:t>
            </a:r>
          </a:p>
          <a:p>
            <a:pPr algn="r"/>
            <a:r>
              <a:rPr lang="en-US" sz="900" dirty="0">
                <a:solidFill>
                  <a:schemeClr val="bg1"/>
                </a:solidFill>
              </a:rPr>
              <a:t>https://</a:t>
            </a:r>
            <a:r>
              <a:rPr lang="en-US" sz="900" dirty="0" err="1">
                <a:solidFill>
                  <a:schemeClr val="bg1"/>
                </a:solidFill>
              </a:rPr>
              <a:t>www.slideshare.net</a:t>
            </a:r>
            <a:r>
              <a:rPr lang="en-US" sz="900" dirty="0">
                <a:solidFill>
                  <a:schemeClr val="bg1"/>
                </a:solidFill>
              </a:rPr>
              <a:t>/</a:t>
            </a:r>
            <a:r>
              <a:rPr lang="en-US" sz="900" dirty="0" err="1">
                <a:solidFill>
                  <a:schemeClr val="bg1"/>
                </a:solidFill>
              </a:rPr>
              <a:t>xamat</a:t>
            </a:r>
            <a:r>
              <a:rPr lang="en-US" sz="900" dirty="0">
                <a:solidFill>
                  <a:schemeClr val="bg1"/>
                </a:solidFill>
              </a:rPr>
              <a:t>/recommender-systems-machine-learning-summer-school-2014-cmu</a:t>
            </a:r>
          </a:p>
          <a:p>
            <a:pPr algn="r"/>
            <a:r>
              <a:rPr lang="en-US" sz="900" dirty="0">
                <a:solidFill>
                  <a:schemeClr val="bg1"/>
                </a:solidFill>
              </a:rPr>
              <a:t>Amazon:  https://</a:t>
            </a:r>
            <a:r>
              <a:rPr lang="en-US" sz="900" dirty="0" err="1">
                <a:solidFill>
                  <a:schemeClr val="bg1"/>
                </a:solidFill>
              </a:rPr>
              <a:t>www.monetate.com</a:t>
            </a:r>
            <a:r>
              <a:rPr lang="en-US" sz="900" dirty="0">
                <a:solidFill>
                  <a:schemeClr val="bg1"/>
                </a:solidFill>
              </a:rPr>
              <a:t>/infographic/maximize-online-sales-with-product-recommendations</a:t>
            </a:r>
          </a:p>
        </p:txBody>
      </p:sp>
      <p:sp>
        <p:nvSpPr>
          <p:cNvPr id="9" name="Rectangle 8"/>
          <p:cNvSpPr/>
          <p:nvPr/>
        </p:nvSpPr>
        <p:spPr>
          <a:xfrm>
            <a:off x="829437" y="2914909"/>
            <a:ext cx="1335024" cy="1622751"/>
          </a:xfrm>
          <a:prstGeom prst="rect">
            <a:avLst/>
          </a:prstGeom>
          <a:solidFill>
            <a:schemeClr val="bg1"/>
          </a:solidFill>
        </p:spPr>
        <p:txBody>
          <a:bodyPr wrap="square" anchor="ctr">
            <a:noAutofit/>
          </a:bodyPr>
          <a:lstStyle/>
          <a:p>
            <a:r>
              <a:rPr lang="en-US" sz="1200"/>
              <a:t>2/3 of the movies watched are recommended</a:t>
            </a:r>
            <a:endParaRPr lang="en-US" sz="1200" dirty="0"/>
          </a:p>
        </p:txBody>
      </p:sp>
      <p:pic>
        <p:nvPicPr>
          <p:cNvPr id="14" name="Picture 13"/>
          <p:cNvPicPr>
            <a:picLocks noChangeAspect="1"/>
          </p:cNvPicPr>
          <p:nvPr/>
        </p:nvPicPr>
        <p:blipFill>
          <a:blip r:embed="rId4"/>
          <a:stretch>
            <a:fillRect/>
          </a:stretch>
        </p:blipFill>
        <p:spPr>
          <a:xfrm>
            <a:off x="2892407" y="1585110"/>
            <a:ext cx="1333500" cy="1333500"/>
          </a:xfrm>
          <a:prstGeom prst="rect">
            <a:avLst/>
          </a:prstGeom>
        </p:spPr>
      </p:pic>
      <p:sp>
        <p:nvSpPr>
          <p:cNvPr id="26" name="Rectangle 25"/>
          <p:cNvSpPr/>
          <p:nvPr/>
        </p:nvSpPr>
        <p:spPr>
          <a:xfrm>
            <a:off x="2901170" y="2919417"/>
            <a:ext cx="1315975" cy="1622751"/>
          </a:xfrm>
          <a:prstGeom prst="rect">
            <a:avLst/>
          </a:prstGeom>
          <a:solidFill>
            <a:schemeClr val="bg1"/>
          </a:solidFill>
        </p:spPr>
        <p:txBody>
          <a:bodyPr wrap="square" anchor="ctr">
            <a:noAutofit/>
          </a:bodyPr>
          <a:lstStyle/>
          <a:p>
            <a:r>
              <a:rPr lang="en-US" sz="1200" dirty="0" smtClean="0"/>
              <a:t>Recommendations </a:t>
            </a:r>
            <a:r>
              <a:rPr lang="en-US" sz="1200" dirty="0"/>
              <a:t>generate 38% more </a:t>
            </a:r>
            <a:r>
              <a:rPr lang="en-US" sz="1200" dirty="0" smtClean="0"/>
              <a:t>click through on Google News</a:t>
            </a:r>
            <a:endParaRPr lang="en-US" sz="1200" dirty="0"/>
          </a:p>
        </p:txBody>
      </p:sp>
      <p:pic>
        <p:nvPicPr>
          <p:cNvPr id="27" name="Picture 26"/>
          <p:cNvPicPr>
            <a:picLocks noChangeAspect="1"/>
          </p:cNvPicPr>
          <p:nvPr/>
        </p:nvPicPr>
        <p:blipFill>
          <a:blip r:embed="rId5"/>
          <a:stretch>
            <a:fillRect/>
          </a:stretch>
        </p:blipFill>
        <p:spPr>
          <a:xfrm>
            <a:off x="4973448" y="1585110"/>
            <a:ext cx="1346200" cy="1333500"/>
          </a:xfrm>
          <a:prstGeom prst="rect">
            <a:avLst/>
          </a:prstGeom>
        </p:spPr>
      </p:pic>
      <p:sp>
        <p:nvSpPr>
          <p:cNvPr id="28" name="Rectangle 27"/>
          <p:cNvSpPr/>
          <p:nvPr/>
        </p:nvSpPr>
        <p:spPr>
          <a:xfrm>
            <a:off x="4979036" y="2911565"/>
            <a:ext cx="1335024" cy="1622751"/>
          </a:xfrm>
          <a:prstGeom prst="rect">
            <a:avLst/>
          </a:prstGeom>
          <a:solidFill>
            <a:schemeClr val="bg1"/>
          </a:solidFill>
        </p:spPr>
        <p:txBody>
          <a:bodyPr wrap="square" anchor="ctr">
            <a:noAutofit/>
          </a:bodyPr>
          <a:lstStyle/>
          <a:p>
            <a:r>
              <a:rPr lang="en-US" sz="1200" dirty="0" smtClean="0"/>
              <a:t>70% of Amazon home page is devoted to Recommendations</a:t>
            </a:r>
            <a:endParaRPr lang="en-US" sz="1200" dirty="0"/>
          </a:p>
        </p:txBody>
      </p:sp>
      <p:pic>
        <p:nvPicPr>
          <p:cNvPr id="29" name="Picture 28"/>
          <p:cNvPicPr>
            <a:picLocks noChangeAspect="1"/>
          </p:cNvPicPr>
          <p:nvPr/>
        </p:nvPicPr>
        <p:blipFill>
          <a:blip r:embed="rId6"/>
          <a:stretch>
            <a:fillRect/>
          </a:stretch>
        </p:blipFill>
        <p:spPr>
          <a:xfrm>
            <a:off x="7050821" y="1596181"/>
            <a:ext cx="1335024" cy="1322429"/>
          </a:xfrm>
          <a:prstGeom prst="rect">
            <a:avLst/>
          </a:prstGeom>
        </p:spPr>
      </p:pic>
      <p:sp>
        <p:nvSpPr>
          <p:cNvPr id="30" name="Rectangle 29"/>
          <p:cNvSpPr/>
          <p:nvPr/>
        </p:nvSpPr>
        <p:spPr>
          <a:xfrm>
            <a:off x="7053298" y="2919777"/>
            <a:ext cx="1335024" cy="1622751"/>
          </a:xfrm>
          <a:prstGeom prst="rect">
            <a:avLst/>
          </a:prstGeom>
          <a:solidFill>
            <a:schemeClr val="bg1"/>
          </a:solidFill>
        </p:spPr>
        <p:txBody>
          <a:bodyPr wrap="square" anchor="ctr">
            <a:noAutofit/>
          </a:bodyPr>
          <a:lstStyle/>
          <a:p>
            <a:r>
              <a:rPr lang="en-US" sz="1200" dirty="0" smtClean="0"/>
              <a:t>“It's </a:t>
            </a:r>
            <a:r>
              <a:rPr lang="en-US" sz="1200" dirty="0"/>
              <a:t>scary how well Spotify Discover Weekly playlists know me. </a:t>
            </a:r>
            <a:r>
              <a:rPr lang="en-US" sz="1200" dirty="0" smtClean="0"/>
              <a:t>”</a:t>
            </a:r>
          </a:p>
          <a:p>
            <a:r>
              <a:rPr lang="en-US" sz="1100" dirty="0" smtClean="0"/>
              <a:t>@</a:t>
            </a:r>
            <a:r>
              <a:rPr lang="en-US" sz="1100" dirty="0" err="1" smtClean="0"/>
              <a:t>Dave_Horwitz</a:t>
            </a:r>
            <a:r>
              <a:rPr lang="en-US" sz="1100" dirty="0" smtClean="0"/>
              <a:t> </a:t>
            </a:r>
            <a:endParaRPr lang="en-US" sz="1100" dirty="0"/>
          </a:p>
        </p:txBody>
      </p:sp>
      <p:pic>
        <p:nvPicPr>
          <p:cNvPr id="31" name="Picture 30"/>
          <p:cNvPicPr>
            <a:picLocks noChangeAspect="1"/>
          </p:cNvPicPr>
          <p:nvPr/>
        </p:nvPicPr>
        <p:blipFill>
          <a:blip r:embed="rId7"/>
          <a:stretch>
            <a:fillRect/>
          </a:stretch>
        </p:blipFill>
        <p:spPr>
          <a:xfrm>
            <a:off x="8220228" y="4102560"/>
            <a:ext cx="162560" cy="162560"/>
          </a:xfrm>
          <a:prstGeom prst="rect">
            <a:avLst/>
          </a:prstGeom>
        </p:spPr>
      </p:pic>
      <p:pic>
        <p:nvPicPr>
          <p:cNvPr id="5" name="Picture 4"/>
          <p:cNvPicPr>
            <a:picLocks noChangeAspect="1"/>
          </p:cNvPicPr>
          <p:nvPr/>
        </p:nvPicPr>
        <p:blipFill>
          <a:blip r:embed="rId8"/>
          <a:stretch>
            <a:fillRect/>
          </a:stretch>
        </p:blipFill>
        <p:spPr>
          <a:xfrm>
            <a:off x="829947" y="1576571"/>
            <a:ext cx="1333500" cy="1346200"/>
          </a:xfrm>
          <a:prstGeom prst="rect">
            <a:avLst/>
          </a:prstGeom>
        </p:spPr>
      </p:pic>
    </p:spTree>
    <p:extLst>
      <p:ext uri="{BB962C8B-B14F-4D97-AF65-F5344CB8AC3E}">
        <p14:creationId xmlns:p14="http://schemas.microsoft.com/office/powerpoint/2010/main" val="687557986"/>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7"/>
          <p:cNvSpPr/>
          <p:nvPr/>
        </p:nvSpPr>
        <p:spPr>
          <a:xfrm>
            <a:off x="522666" y="909491"/>
            <a:ext cx="3017520" cy="2119722"/>
          </a:xfrm>
          <a:custGeom>
            <a:avLst/>
            <a:gdLst>
              <a:gd name="connsiteX0" fmla="*/ 0 w 2119722"/>
              <a:gd name="connsiteY0" fmla="*/ 1059861 h 2119722"/>
              <a:gd name="connsiteX1" fmla="*/ 1059861 w 2119722"/>
              <a:gd name="connsiteY1" fmla="*/ 0 h 2119722"/>
              <a:gd name="connsiteX2" fmla="*/ 2119722 w 2119722"/>
              <a:gd name="connsiteY2" fmla="*/ 1059861 h 2119722"/>
              <a:gd name="connsiteX3" fmla="*/ 1059861 w 2119722"/>
              <a:gd name="connsiteY3" fmla="*/ 2119722 h 2119722"/>
              <a:gd name="connsiteX4" fmla="*/ 0 w 2119722"/>
              <a:gd name="connsiteY4" fmla="*/ 1059861 h 2119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9722" h="2119722">
                <a:moveTo>
                  <a:pt x="0" y="1059861"/>
                </a:moveTo>
                <a:cubicBezTo>
                  <a:pt x="0" y="474516"/>
                  <a:pt x="474516" y="0"/>
                  <a:pt x="1059861" y="0"/>
                </a:cubicBezTo>
                <a:cubicBezTo>
                  <a:pt x="1645206" y="0"/>
                  <a:pt x="2119722" y="474516"/>
                  <a:pt x="2119722" y="1059861"/>
                </a:cubicBezTo>
                <a:cubicBezTo>
                  <a:pt x="2119722" y="1645206"/>
                  <a:pt x="1645206" y="2119722"/>
                  <a:pt x="1059861" y="2119722"/>
                </a:cubicBezTo>
                <a:cubicBezTo>
                  <a:pt x="474516" y="2119722"/>
                  <a:pt x="0" y="1645206"/>
                  <a:pt x="0" y="1059861"/>
                </a:cubicBezTo>
                <a:close/>
              </a:path>
            </a:pathLst>
          </a:custGeom>
        </p:spPr>
        <p:style>
          <a:lnRef idx="2">
            <a:schemeClr val="lt1">
              <a:hueOff val="0"/>
              <a:satOff val="0"/>
              <a:lumOff val="0"/>
              <a:alphaOff val="0"/>
            </a:schemeClr>
          </a:lnRef>
          <a:fillRef idx="1">
            <a:schemeClr val="accent2">
              <a:alpha val="50000"/>
              <a:hueOff val="0"/>
              <a:satOff val="0"/>
              <a:lumOff val="0"/>
              <a:alphaOff val="0"/>
            </a:schemeClr>
          </a:fillRef>
          <a:effectRef idx="0">
            <a:schemeClr val="accent2">
              <a:alpha val="50000"/>
              <a:hueOff val="0"/>
              <a:satOff val="0"/>
              <a:lumOff val="0"/>
              <a:alphaOff val="0"/>
            </a:schemeClr>
          </a:effectRef>
          <a:fontRef idx="minor">
            <a:schemeClr val="tx1"/>
          </a:fontRef>
        </p:style>
        <p:txBody>
          <a:bodyPr spcFirstLastPara="0" vert="horz" wrap="square" lIns="427081" tIns="328206" rIns="427081" bIns="328206"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1"/>
                </a:solidFill>
              </a:rPr>
              <a:t>Associations between Things, Concepts, Ideas</a:t>
            </a:r>
            <a:endParaRPr lang="en-US" sz="1400" kern="1200" dirty="0">
              <a:solidFill>
                <a:schemeClr val="bg1"/>
              </a:solidFill>
            </a:endParaRPr>
          </a:p>
        </p:txBody>
      </p:sp>
      <p:sp>
        <p:nvSpPr>
          <p:cNvPr id="9" name="Freeform 8"/>
          <p:cNvSpPr/>
          <p:nvPr/>
        </p:nvSpPr>
        <p:spPr>
          <a:xfrm>
            <a:off x="3209208" y="909491"/>
            <a:ext cx="3017520" cy="2119722"/>
          </a:xfrm>
          <a:custGeom>
            <a:avLst/>
            <a:gdLst>
              <a:gd name="connsiteX0" fmla="*/ 0 w 2119722"/>
              <a:gd name="connsiteY0" fmla="*/ 1059861 h 2119722"/>
              <a:gd name="connsiteX1" fmla="*/ 1059861 w 2119722"/>
              <a:gd name="connsiteY1" fmla="*/ 0 h 2119722"/>
              <a:gd name="connsiteX2" fmla="*/ 2119722 w 2119722"/>
              <a:gd name="connsiteY2" fmla="*/ 1059861 h 2119722"/>
              <a:gd name="connsiteX3" fmla="*/ 1059861 w 2119722"/>
              <a:gd name="connsiteY3" fmla="*/ 2119722 h 2119722"/>
              <a:gd name="connsiteX4" fmla="*/ 0 w 2119722"/>
              <a:gd name="connsiteY4" fmla="*/ 1059861 h 2119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9722" h="2119722">
                <a:moveTo>
                  <a:pt x="0" y="1059861"/>
                </a:moveTo>
                <a:cubicBezTo>
                  <a:pt x="0" y="474516"/>
                  <a:pt x="474516" y="0"/>
                  <a:pt x="1059861" y="0"/>
                </a:cubicBezTo>
                <a:cubicBezTo>
                  <a:pt x="1645206" y="0"/>
                  <a:pt x="2119722" y="474516"/>
                  <a:pt x="2119722" y="1059861"/>
                </a:cubicBezTo>
                <a:cubicBezTo>
                  <a:pt x="2119722" y="1645206"/>
                  <a:pt x="1645206" y="2119722"/>
                  <a:pt x="1059861" y="2119722"/>
                </a:cubicBezTo>
                <a:cubicBezTo>
                  <a:pt x="474516" y="2119722"/>
                  <a:pt x="0" y="1645206"/>
                  <a:pt x="0" y="1059861"/>
                </a:cubicBezTo>
                <a:close/>
              </a:path>
            </a:pathLst>
          </a:custGeom>
        </p:spPr>
        <p:style>
          <a:lnRef idx="2">
            <a:schemeClr val="lt1">
              <a:hueOff val="0"/>
              <a:satOff val="0"/>
              <a:lumOff val="0"/>
              <a:alphaOff val="0"/>
            </a:schemeClr>
          </a:lnRef>
          <a:fillRef idx="1">
            <a:schemeClr val="accent3">
              <a:alpha val="50000"/>
              <a:hueOff val="0"/>
              <a:satOff val="0"/>
              <a:lumOff val="0"/>
              <a:alphaOff val="0"/>
            </a:schemeClr>
          </a:fillRef>
          <a:effectRef idx="0">
            <a:schemeClr val="accent3">
              <a:alpha val="50000"/>
              <a:hueOff val="0"/>
              <a:satOff val="0"/>
              <a:lumOff val="0"/>
              <a:alphaOff val="0"/>
            </a:schemeClr>
          </a:effectRef>
          <a:fontRef idx="minor">
            <a:schemeClr val="tx1"/>
          </a:fontRef>
        </p:style>
        <p:txBody>
          <a:bodyPr spcFirstLastPara="0" vert="horz" wrap="square" lIns="427081" tIns="328206" rIns="427081" bIns="328206"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1"/>
                </a:solidFill>
              </a:rPr>
              <a:t>Humans learn rules based on experiences and preferences</a:t>
            </a:r>
          </a:p>
        </p:txBody>
      </p:sp>
      <p:sp>
        <p:nvSpPr>
          <p:cNvPr id="10" name="Freeform 9"/>
          <p:cNvSpPr/>
          <p:nvPr/>
        </p:nvSpPr>
        <p:spPr>
          <a:xfrm>
            <a:off x="5866705" y="909491"/>
            <a:ext cx="3017520" cy="2119722"/>
          </a:xfrm>
          <a:custGeom>
            <a:avLst/>
            <a:gdLst>
              <a:gd name="connsiteX0" fmla="*/ 0 w 2119722"/>
              <a:gd name="connsiteY0" fmla="*/ 1059861 h 2119722"/>
              <a:gd name="connsiteX1" fmla="*/ 1059861 w 2119722"/>
              <a:gd name="connsiteY1" fmla="*/ 0 h 2119722"/>
              <a:gd name="connsiteX2" fmla="*/ 2119722 w 2119722"/>
              <a:gd name="connsiteY2" fmla="*/ 1059861 h 2119722"/>
              <a:gd name="connsiteX3" fmla="*/ 1059861 w 2119722"/>
              <a:gd name="connsiteY3" fmla="*/ 2119722 h 2119722"/>
              <a:gd name="connsiteX4" fmla="*/ 0 w 2119722"/>
              <a:gd name="connsiteY4" fmla="*/ 1059861 h 2119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9722" h="2119722">
                <a:moveTo>
                  <a:pt x="0" y="1059861"/>
                </a:moveTo>
                <a:cubicBezTo>
                  <a:pt x="0" y="474516"/>
                  <a:pt x="474516" y="0"/>
                  <a:pt x="1059861" y="0"/>
                </a:cubicBezTo>
                <a:cubicBezTo>
                  <a:pt x="1645206" y="0"/>
                  <a:pt x="2119722" y="474516"/>
                  <a:pt x="2119722" y="1059861"/>
                </a:cubicBezTo>
                <a:cubicBezTo>
                  <a:pt x="2119722" y="1645206"/>
                  <a:pt x="1645206" y="2119722"/>
                  <a:pt x="1059861" y="2119722"/>
                </a:cubicBezTo>
                <a:cubicBezTo>
                  <a:pt x="474516" y="2119722"/>
                  <a:pt x="0" y="1645206"/>
                  <a:pt x="0" y="1059861"/>
                </a:cubicBezTo>
                <a:close/>
              </a:path>
            </a:pathLst>
          </a:custGeom>
        </p:spPr>
        <p:style>
          <a:lnRef idx="2">
            <a:schemeClr val="lt1">
              <a:hueOff val="0"/>
              <a:satOff val="0"/>
              <a:lumOff val="0"/>
              <a:alphaOff val="0"/>
            </a:schemeClr>
          </a:lnRef>
          <a:fillRef idx="1">
            <a:schemeClr val="accent4">
              <a:alpha val="50000"/>
              <a:hueOff val="0"/>
              <a:satOff val="0"/>
              <a:lumOff val="0"/>
              <a:alphaOff val="0"/>
            </a:schemeClr>
          </a:fillRef>
          <a:effectRef idx="0">
            <a:schemeClr val="accent4">
              <a:alpha val="50000"/>
              <a:hueOff val="0"/>
              <a:satOff val="0"/>
              <a:lumOff val="0"/>
              <a:alphaOff val="0"/>
            </a:schemeClr>
          </a:effectRef>
          <a:fontRef idx="minor">
            <a:schemeClr val="tx1"/>
          </a:fontRef>
        </p:style>
        <p:txBody>
          <a:bodyPr spcFirstLastPara="0" vert="horz" wrap="square" lIns="427081" tIns="328206" rIns="427081" bIns="328206" numCol="1" spcCol="1270" anchor="ctr" anchorCtr="0">
            <a:noAutofit/>
          </a:bodyPr>
          <a:lstStyle/>
          <a:p>
            <a:pPr lvl="0" algn="ctr" defTabSz="622300">
              <a:lnSpc>
                <a:spcPct val="90000"/>
              </a:lnSpc>
              <a:spcBef>
                <a:spcPct val="0"/>
              </a:spcBef>
              <a:spcAft>
                <a:spcPct val="35000"/>
              </a:spcAft>
            </a:pPr>
            <a:r>
              <a:rPr lang="en-US" sz="1400" kern="1200" smtClean="0">
                <a:solidFill>
                  <a:schemeClr val="bg1"/>
                </a:solidFill>
              </a:rPr>
              <a:t>Human capacity to learn rules from vast amount of data is limited</a:t>
            </a:r>
            <a:endParaRPr lang="en-US" sz="1400" kern="1200" dirty="0" smtClean="0">
              <a:solidFill>
                <a:schemeClr val="bg1"/>
              </a:solidFill>
            </a:endParaRPr>
          </a:p>
        </p:txBody>
      </p:sp>
      <p:sp>
        <p:nvSpPr>
          <p:cNvPr id="11" name="Freeform 10"/>
          <p:cNvSpPr/>
          <p:nvPr/>
        </p:nvSpPr>
        <p:spPr>
          <a:xfrm>
            <a:off x="1773722" y="2959165"/>
            <a:ext cx="3017520" cy="2119722"/>
          </a:xfrm>
          <a:custGeom>
            <a:avLst/>
            <a:gdLst>
              <a:gd name="connsiteX0" fmla="*/ 0 w 2119722"/>
              <a:gd name="connsiteY0" fmla="*/ 1059861 h 2119722"/>
              <a:gd name="connsiteX1" fmla="*/ 1059861 w 2119722"/>
              <a:gd name="connsiteY1" fmla="*/ 0 h 2119722"/>
              <a:gd name="connsiteX2" fmla="*/ 2119722 w 2119722"/>
              <a:gd name="connsiteY2" fmla="*/ 1059861 h 2119722"/>
              <a:gd name="connsiteX3" fmla="*/ 1059861 w 2119722"/>
              <a:gd name="connsiteY3" fmla="*/ 2119722 h 2119722"/>
              <a:gd name="connsiteX4" fmla="*/ 0 w 2119722"/>
              <a:gd name="connsiteY4" fmla="*/ 1059861 h 2119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9722" h="2119722">
                <a:moveTo>
                  <a:pt x="0" y="1059861"/>
                </a:moveTo>
                <a:cubicBezTo>
                  <a:pt x="0" y="474516"/>
                  <a:pt x="474516" y="0"/>
                  <a:pt x="1059861" y="0"/>
                </a:cubicBezTo>
                <a:cubicBezTo>
                  <a:pt x="1645206" y="0"/>
                  <a:pt x="2119722" y="474516"/>
                  <a:pt x="2119722" y="1059861"/>
                </a:cubicBezTo>
                <a:cubicBezTo>
                  <a:pt x="2119722" y="1645206"/>
                  <a:pt x="1645206" y="2119722"/>
                  <a:pt x="1059861" y="2119722"/>
                </a:cubicBezTo>
                <a:cubicBezTo>
                  <a:pt x="474516" y="2119722"/>
                  <a:pt x="0" y="1645206"/>
                  <a:pt x="0" y="1059861"/>
                </a:cubicBezTo>
                <a:close/>
              </a:path>
            </a:pathLst>
          </a:custGeom>
        </p:spPr>
        <p:style>
          <a:lnRef idx="2">
            <a:schemeClr val="lt1">
              <a:hueOff val="0"/>
              <a:satOff val="0"/>
              <a:lumOff val="0"/>
              <a:alphaOff val="0"/>
            </a:schemeClr>
          </a:lnRef>
          <a:fillRef idx="1">
            <a:schemeClr val="accent5">
              <a:alpha val="50000"/>
              <a:hueOff val="0"/>
              <a:satOff val="0"/>
              <a:lumOff val="0"/>
              <a:alphaOff val="0"/>
            </a:schemeClr>
          </a:fillRef>
          <a:effectRef idx="0">
            <a:schemeClr val="accent5">
              <a:alpha val="50000"/>
              <a:hueOff val="0"/>
              <a:satOff val="0"/>
              <a:lumOff val="0"/>
              <a:alphaOff val="0"/>
            </a:schemeClr>
          </a:effectRef>
          <a:fontRef idx="minor">
            <a:schemeClr val="tx1"/>
          </a:fontRef>
        </p:style>
        <p:txBody>
          <a:bodyPr spcFirstLastPara="0" vert="horz" wrap="square" lIns="427081" tIns="328206" rIns="427081" bIns="328206" numCol="1" spcCol="1270" anchor="ctr" anchorCtr="0">
            <a:noAutofit/>
          </a:bodyPr>
          <a:lstStyle/>
          <a:p>
            <a:pPr lvl="0" algn="ctr" defTabSz="622300">
              <a:lnSpc>
                <a:spcPct val="90000"/>
              </a:lnSpc>
              <a:spcBef>
                <a:spcPct val="0"/>
              </a:spcBef>
              <a:spcAft>
                <a:spcPct val="35000"/>
              </a:spcAft>
            </a:pPr>
            <a:r>
              <a:rPr lang="en-US" sz="1400" kern="1200" smtClean="0">
                <a:solidFill>
                  <a:schemeClr val="bg1"/>
                </a:solidFill>
              </a:rPr>
              <a:t>Variety is increasing on a daily basis as means of production become easier</a:t>
            </a:r>
            <a:endParaRPr lang="en-US" sz="1400" kern="1200" dirty="0" smtClean="0">
              <a:solidFill>
                <a:schemeClr val="bg1"/>
              </a:solidFill>
            </a:endParaRPr>
          </a:p>
        </p:txBody>
      </p:sp>
      <p:sp>
        <p:nvSpPr>
          <p:cNvPr id="12" name="Freeform 11"/>
          <p:cNvSpPr/>
          <p:nvPr/>
        </p:nvSpPr>
        <p:spPr>
          <a:xfrm>
            <a:off x="4446247" y="2959165"/>
            <a:ext cx="3017520" cy="2119722"/>
          </a:xfrm>
          <a:custGeom>
            <a:avLst/>
            <a:gdLst>
              <a:gd name="connsiteX0" fmla="*/ 0 w 2119722"/>
              <a:gd name="connsiteY0" fmla="*/ 1059861 h 2119722"/>
              <a:gd name="connsiteX1" fmla="*/ 1059861 w 2119722"/>
              <a:gd name="connsiteY1" fmla="*/ 0 h 2119722"/>
              <a:gd name="connsiteX2" fmla="*/ 2119722 w 2119722"/>
              <a:gd name="connsiteY2" fmla="*/ 1059861 h 2119722"/>
              <a:gd name="connsiteX3" fmla="*/ 1059861 w 2119722"/>
              <a:gd name="connsiteY3" fmla="*/ 2119722 h 2119722"/>
              <a:gd name="connsiteX4" fmla="*/ 0 w 2119722"/>
              <a:gd name="connsiteY4" fmla="*/ 1059861 h 2119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9722" h="2119722">
                <a:moveTo>
                  <a:pt x="0" y="1059861"/>
                </a:moveTo>
                <a:cubicBezTo>
                  <a:pt x="0" y="474516"/>
                  <a:pt x="474516" y="0"/>
                  <a:pt x="1059861" y="0"/>
                </a:cubicBezTo>
                <a:cubicBezTo>
                  <a:pt x="1645206" y="0"/>
                  <a:pt x="2119722" y="474516"/>
                  <a:pt x="2119722" y="1059861"/>
                </a:cubicBezTo>
                <a:cubicBezTo>
                  <a:pt x="2119722" y="1645206"/>
                  <a:pt x="1645206" y="2119722"/>
                  <a:pt x="1059861" y="2119722"/>
                </a:cubicBezTo>
                <a:cubicBezTo>
                  <a:pt x="474516" y="2119722"/>
                  <a:pt x="0" y="1645206"/>
                  <a:pt x="0" y="1059861"/>
                </a:cubicBezTo>
                <a:close/>
              </a:path>
            </a:pathLst>
          </a:custGeom>
        </p:spPr>
        <p:style>
          <a:lnRef idx="2">
            <a:schemeClr val="lt1">
              <a:hueOff val="0"/>
              <a:satOff val="0"/>
              <a:lumOff val="0"/>
              <a:alphaOff val="0"/>
            </a:schemeClr>
          </a:lnRef>
          <a:fillRef idx="1">
            <a:schemeClr val="accent6">
              <a:alpha val="50000"/>
              <a:hueOff val="0"/>
              <a:satOff val="0"/>
              <a:lumOff val="0"/>
              <a:alphaOff val="0"/>
            </a:schemeClr>
          </a:fillRef>
          <a:effectRef idx="0">
            <a:schemeClr val="accent6">
              <a:alpha val="50000"/>
              <a:hueOff val="0"/>
              <a:satOff val="0"/>
              <a:lumOff val="0"/>
              <a:alphaOff val="0"/>
            </a:schemeClr>
          </a:effectRef>
          <a:fontRef idx="minor">
            <a:schemeClr val="tx1"/>
          </a:fontRef>
        </p:style>
        <p:txBody>
          <a:bodyPr spcFirstLastPara="0" vert="horz" wrap="square" lIns="427081" tIns="328206" rIns="427081" bIns="328206" numCol="1" spcCol="1270" anchor="ctr" anchorCtr="0">
            <a:noAutofit/>
          </a:bodyPr>
          <a:lstStyle/>
          <a:p>
            <a:pPr lvl="0" algn="ctr" defTabSz="622300">
              <a:lnSpc>
                <a:spcPct val="90000"/>
              </a:lnSpc>
              <a:spcBef>
                <a:spcPct val="0"/>
              </a:spcBef>
              <a:spcAft>
                <a:spcPct val="35000"/>
              </a:spcAft>
            </a:pPr>
            <a:r>
              <a:rPr lang="en-US" sz="1400" kern="1200" dirty="0" smtClean="0">
                <a:solidFill>
                  <a:schemeClr val="bg1"/>
                </a:solidFill>
              </a:rPr>
              <a:t>Recommendation Engines struggle to serve the long tail</a:t>
            </a:r>
          </a:p>
        </p:txBody>
      </p:sp>
      <p:sp>
        <p:nvSpPr>
          <p:cNvPr id="2" name="Title 1"/>
          <p:cNvSpPr>
            <a:spLocks noGrp="1"/>
          </p:cNvSpPr>
          <p:nvPr>
            <p:ph type="title"/>
          </p:nvPr>
        </p:nvSpPr>
        <p:spPr/>
        <p:txBody>
          <a:bodyPr/>
          <a:lstStyle/>
          <a:p>
            <a:r>
              <a:rPr lang="en-US" dirty="0" smtClean="0"/>
              <a:t>What are recommender systems?</a:t>
            </a:r>
            <a:endParaRPr lang="en-US" dirty="0"/>
          </a:p>
        </p:txBody>
      </p:sp>
      <p:sp>
        <p:nvSpPr>
          <p:cNvPr id="3" name="Date Placeholder 2"/>
          <p:cNvSpPr>
            <a:spLocks noGrp="1"/>
          </p:cNvSpPr>
          <p:nvPr>
            <p:ph type="dt" sz="half" idx="10"/>
          </p:nvPr>
        </p:nvSpPr>
        <p:spPr/>
        <p:txBody>
          <a:bodyPr/>
          <a:lstStyle/>
          <a:p>
            <a:r>
              <a:rPr lang="en-US" smtClean="0"/>
              <a:t>© 2017 Teradata</a:t>
            </a:r>
            <a:endParaRPr lang="en-US"/>
          </a:p>
        </p:txBody>
      </p:sp>
    </p:spTree>
    <p:extLst>
      <p:ext uri="{BB962C8B-B14F-4D97-AF65-F5344CB8AC3E}">
        <p14:creationId xmlns:p14="http://schemas.microsoft.com/office/powerpoint/2010/main" val="599424587"/>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4800600" y="867406"/>
            <a:ext cx="3886200" cy="3512072"/>
          </a:xfrm>
        </p:spPr>
        <p:txBody>
          <a:bodyPr/>
          <a:lstStyle/>
          <a:p>
            <a:pPr marL="0" indent="0" algn="ctr">
              <a:buNone/>
            </a:pPr>
            <a:r>
              <a:rPr lang="en-US" b="1" dirty="0" smtClean="0"/>
              <a:t>Today</a:t>
            </a:r>
          </a:p>
          <a:p>
            <a:r>
              <a:rPr lang="en-US" dirty="0" smtClean="0"/>
              <a:t>Millions &amp; Billions of Users &amp; Items</a:t>
            </a:r>
            <a:endParaRPr lang="en-US" dirty="0"/>
          </a:p>
        </p:txBody>
      </p:sp>
      <p:sp>
        <p:nvSpPr>
          <p:cNvPr id="5" name="Content Placeholder 4"/>
          <p:cNvSpPr>
            <a:spLocks noGrp="1"/>
          </p:cNvSpPr>
          <p:nvPr>
            <p:ph idx="1"/>
          </p:nvPr>
        </p:nvSpPr>
        <p:spPr>
          <a:xfrm>
            <a:off x="457200" y="867407"/>
            <a:ext cx="3886200" cy="3512071"/>
          </a:xfrm>
        </p:spPr>
        <p:txBody>
          <a:bodyPr/>
          <a:lstStyle/>
          <a:p>
            <a:pPr marL="0" indent="0" algn="ctr">
              <a:buNone/>
            </a:pPr>
            <a:r>
              <a:rPr lang="en-US" b="1" dirty="0" smtClean="0"/>
              <a:t>Before</a:t>
            </a:r>
          </a:p>
          <a:p>
            <a:r>
              <a:rPr lang="en-US" dirty="0" smtClean="0"/>
              <a:t>Few Users, Few Items</a:t>
            </a:r>
          </a:p>
          <a:p>
            <a:endParaRPr lang="en-US" dirty="0"/>
          </a:p>
        </p:txBody>
      </p:sp>
      <p:sp>
        <p:nvSpPr>
          <p:cNvPr id="3" name="Title 2"/>
          <p:cNvSpPr>
            <a:spLocks noGrp="1"/>
          </p:cNvSpPr>
          <p:nvPr>
            <p:ph type="title"/>
          </p:nvPr>
        </p:nvSpPr>
        <p:spPr/>
        <p:txBody>
          <a:bodyPr/>
          <a:lstStyle/>
          <a:p>
            <a:r>
              <a:rPr lang="en-US" dirty="0" smtClean="0"/>
              <a:t>Recommendation System Challenge</a:t>
            </a:r>
            <a:endParaRPr lang="en-US" dirty="0"/>
          </a:p>
        </p:txBody>
      </p:sp>
      <p:sp>
        <p:nvSpPr>
          <p:cNvPr id="4" name="Date Placeholder 3"/>
          <p:cNvSpPr>
            <a:spLocks noGrp="1"/>
          </p:cNvSpPr>
          <p:nvPr>
            <p:ph type="dt" sz="half" idx="18"/>
          </p:nvPr>
        </p:nvSpPr>
        <p:spPr/>
        <p:txBody>
          <a:bodyPr/>
          <a:lstStyle/>
          <a:p>
            <a:r>
              <a:rPr lang="en-US" smtClean="0"/>
              <a:t>© 2017 Teradata</a:t>
            </a:r>
            <a:endParaRPr lang="en-US"/>
          </a:p>
        </p:txBody>
      </p:sp>
      <p:graphicFrame>
        <p:nvGraphicFramePr>
          <p:cNvPr id="7" name="Table 6"/>
          <p:cNvGraphicFramePr>
            <a:graphicFrameLocks noGrp="1"/>
          </p:cNvGraphicFramePr>
          <p:nvPr>
            <p:extLst>
              <p:ext uri="{D42A27DB-BD31-4B8C-83A1-F6EECF244321}">
                <p14:modId xmlns:p14="http://schemas.microsoft.com/office/powerpoint/2010/main" val="1058467943"/>
              </p:ext>
            </p:extLst>
          </p:nvPr>
        </p:nvGraphicFramePr>
        <p:xfrm>
          <a:off x="411402" y="1670181"/>
          <a:ext cx="4160598" cy="2943385"/>
        </p:xfrm>
        <a:graphic>
          <a:graphicData uri="http://schemas.openxmlformats.org/drawingml/2006/table">
            <a:tbl>
              <a:tblPr firstRow="1" bandRow="1">
                <a:tableStyleId>{5C22544A-7EE6-4342-B048-85BDC9FD1C3A}</a:tableStyleId>
              </a:tblPr>
              <a:tblGrid>
                <a:gridCol w="693433"/>
                <a:gridCol w="693433"/>
                <a:gridCol w="693433"/>
                <a:gridCol w="693433"/>
                <a:gridCol w="693433"/>
                <a:gridCol w="693433"/>
              </a:tblGrid>
              <a:tr h="588677">
                <a:tc>
                  <a:txBody>
                    <a:bodyPr/>
                    <a:lstStyle/>
                    <a:p>
                      <a:r>
                        <a:rPr lang="en-US" sz="1400" dirty="0" smtClean="0"/>
                        <a:t>Users</a:t>
                      </a:r>
                      <a:endParaRPr lang="en-US" sz="1400" dirty="0"/>
                    </a:p>
                  </a:txBody>
                  <a:tcPr anchor="ctr"/>
                </a:tc>
                <a:tc>
                  <a:txBody>
                    <a:bodyPr/>
                    <a:lstStyle/>
                    <a:p>
                      <a:r>
                        <a:rPr lang="en-US" sz="1400" dirty="0" smtClean="0"/>
                        <a:t>Item1</a:t>
                      </a:r>
                      <a:endParaRPr lang="en-US" sz="1400" dirty="0"/>
                    </a:p>
                  </a:txBody>
                  <a:tcPr anchor="ctr"/>
                </a:tc>
                <a:tc>
                  <a:txBody>
                    <a:bodyPr/>
                    <a:lstStyle/>
                    <a:p>
                      <a:r>
                        <a:rPr lang="en-US" sz="1400" dirty="0" smtClean="0"/>
                        <a:t>Item2</a:t>
                      </a:r>
                      <a:endParaRPr lang="en-US" sz="1400" dirty="0"/>
                    </a:p>
                  </a:txBody>
                  <a:tcPr anchor="ctr"/>
                </a:tc>
                <a:tc>
                  <a:txBody>
                    <a:bodyPr/>
                    <a:lstStyle/>
                    <a:p>
                      <a:r>
                        <a:rPr lang="en-US" sz="1400" dirty="0" smtClean="0"/>
                        <a:t>Item3</a:t>
                      </a:r>
                      <a:endParaRPr lang="en-US" sz="1400" dirty="0"/>
                    </a:p>
                  </a:txBody>
                  <a:tcPr anchor="ctr"/>
                </a:tc>
                <a:tc>
                  <a:txBody>
                    <a:bodyPr/>
                    <a:lstStyle/>
                    <a:p>
                      <a:r>
                        <a:rPr lang="en-US" sz="1400" dirty="0" smtClean="0"/>
                        <a:t>Item4</a:t>
                      </a:r>
                      <a:endParaRPr lang="en-US" sz="1400" dirty="0"/>
                    </a:p>
                  </a:txBody>
                  <a:tcPr anchor="ctr"/>
                </a:tc>
                <a:tc>
                  <a:txBody>
                    <a:bodyPr/>
                    <a:lstStyle/>
                    <a:p>
                      <a:r>
                        <a:rPr lang="en-US" sz="1400" dirty="0" smtClean="0"/>
                        <a:t>Item5</a:t>
                      </a:r>
                      <a:endParaRPr lang="en-US" sz="1400" dirty="0"/>
                    </a:p>
                  </a:txBody>
                  <a:tcPr anchor="ctr"/>
                </a:tc>
              </a:tr>
              <a:tr h="588677">
                <a:tc>
                  <a:txBody>
                    <a:bodyPr/>
                    <a:lstStyle/>
                    <a:p>
                      <a:r>
                        <a:rPr lang="en-US" sz="1400" dirty="0" smtClean="0"/>
                        <a:t>User1</a:t>
                      </a:r>
                      <a:endParaRPr lang="en-US" sz="1400" dirty="0"/>
                    </a:p>
                  </a:txBody>
                  <a:tcPr anchor="ctr"/>
                </a:tc>
                <a:tc>
                  <a:txBody>
                    <a:bodyPr/>
                    <a:lstStyle/>
                    <a:p>
                      <a:pPr algn="ctr"/>
                      <a:r>
                        <a:rPr lang="en-US" sz="1400" dirty="0" smtClean="0"/>
                        <a:t>x</a:t>
                      </a:r>
                      <a:endParaRPr lang="en-US" sz="1400" dirty="0"/>
                    </a:p>
                  </a:txBody>
                  <a:tcPr anchor="ctr"/>
                </a:tc>
                <a:tc>
                  <a:txBody>
                    <a:bodyPr/>
                    <a:lstStyle/>
                    <a:p>
                      <a:pPr algn="ctr"/>
                      <a:endParaRPr lang="en-US" sz="1400" dirty="0"/>
                    </a:p>
                  </a:txBody>
                  <a:tcPr anchor="ctr"/>
                </a:tc>
                <a:tc>
                  <a:txBody>
                    <a:bodyPr/>
                    <a:lstStyle/>
                    <a:p>
                      <a:pPr algn="ctr"/>
                      <a:r>
                        <a:rPr lang="en-US" sz="1400" dirty="0" smtClean="0"/>
                        <a:t>x</a:t>
                      </a:r>
                      <a:endParaRPr lang="en-US" sz="1400" dirty="0"/>
                    </a:p>
                  </a:txBody>
                  <a:tcPr anchor="ctr"/>
                </a:tc>
                <a:tc>
                  <a:txBody>
                    <a:bodyPr/>
                    <a:lstStyle/>
                    <a:p>
                      <a:pPr algn="ctr"/>
                      <a:endParaRPr lang="en-US" sz="1400" dirty="0"/>
                    </a:p>
                  </a:txBody>
                  <a:tcPr anchor="ctr"/>
                </a:tc>
                <a:tc>
                  <a:txBody>
                    <a:bodyPr/>
                    <a:lstStyle/>
                    <a:p>
                      <a:pPr algn="ctr"/>
                      <a:r>
                        <a:rPr lang="en-US" sz="1400" dirty="0" smtClean="0"/>
                        <a:t>x</a:t>
                      </a:r>
                      <a:endParaRPr lang="en-US" sz="1400" dirty="0"/>
                    </a:p>
                  </a:txBody>
                  <a:tcPr anchor="ctr"/>
                </a:tc>
              </a:tr>
              <a:tr h="588677">
                <a:tc>
                  <a:txBody>
                    <a:bodyPr/>
                    <a:lstStyle/>
                    <a:p>
                      <a:r>
                        <a:rPr lang="en-US" sz="1400" dirty="0" smtClean="0"/>
                        <a:t>User2</a:t>
                      </a:r>
                      <a:endParaRPr lang="en-US" sz="1400" dirty="0"/>
                    </a:p>
                  </a:txBody>
                  <a:tcPr anchor="ctr"/>
                </a:tc>
                <a:tc>
                  <a:txBody>
                    <a:bodyPr/>
                    <a:lstStyle/>
                    <a:p>
                      <a:pPr algn="ctr"/>
                      <a:r>
                        <a:rPr lang="en-US" sz="1400" dirty="0" smtClean="0"/>
                        <a:t>x</a:t>
                      </a:r>
                      <a:endParaRPr lang="en-US" sz="1400" dirty="0"/>
                    </a:p>
                  </a:txBody>
                  <a:tcPr anchor="ctr"/>
                </a:tc>
                <a:tc>
                  <a:txBody>
                    <a:bodyPr/>
                    <a:lstStyle/>
                    <a:p>
                      <a:pPr algn="ctr"/>
                      <a:r>
                        <a:rPr lang="en-US" sz="1400" dirty="0" smtClean="0"/>
                        <a:t>x</a:t>
                      </a:r>
                      <a:endParaRPr lang="en-US" sz="1400" dirty="0"/>
                    </a:p>
                  </a:txBody>
                  <a:tcPr anchor="ctr"/>
                </a:tc>
                <a:tc>
                  <a:txBody>
                    <a:bodyPr/>
                    <a:lstStyle/>
                    <a:p>
                      <a:pPr algn="ctr"/>
                      <a:r>
                        <a:rPr lang="en-US" sz="1400" dirty="0" smtClean="0"/>
                        <a:t>x</a:t>
                      </a: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r>
              <a:tr h="588677">
                <a:tc>
                  <a:txBody>
                    <a:bodyPr/>
                    <a:lstStyle/>
                    <a:p>
                      <a:r>
                        <a:rPr lang="en-US" sz="1400" dirty="0" smtClean="0"/>
                        <a:t>User3</a:t>
                      </a: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r>
                        <a:rPr lang="en-US" sz="1400" dirty="0" smtClean="0"/>
                        <a:t>x</a:t>
                      </a:r>
                      <a:endParaRPr lang="en-US" sz="1400" dirty="0"/>
                    </a:p>
                  </a:txBody>
                  <a:tcPr anchor="ctr"/>
                </a:tc>
                <a:tc>
                  <a:txBody>
                    <a:bodyPr/>
                    <a:lstStyle/>
                    <a:p>
                      <a:pPr algn="ctr"/>
                      <a:r>
                        <a:rPr lang="en-US" sz="1400" dirty="0" smtClean="0"/>
                        <a:t>x</a:t>
                      </a:r>
                      <a:endParaRPr lang="en-US" sz="1400" dirty="0"/>
                    </a:p>
                  </a:txBody>
                  <a:tcPr anchor="ctr"/>
                </a:tc>
                <a:tc>
                  <a:txBody>
                    <a:bodyPr/>
                    <a:lstStyle/>
                    <a:p>
                      <a:pPr algn="ctr"/>
                      <a:r>
                        <a:rPr lang="en-US" sz="1400" dirty="0" smtClean="0"/>
                        <a:t>X</a:t>
                      </a:r>
                      <a:endParaRPr lang="en-US" sz="1400" dirty="0"/>
                    </a:p>
                  </a:txBody>
                  <a:tcPr anchor="ctr"/>
                </a:tc>
              </a:tr>
              <a:tr h="588677">
                <a:tc>
                  <a:txBody>
                    <a:bodyPr/>
                    <a:lstStyle/>
                    <a:p>
                      <a:r>
                        <a:rPr lang="en-US" sz="1400" dirty="0" smtClean="0"/>
                        <a:t>User4</a:t>
                      </a:r>
                      <a:endParaRPr lang="en-US" sz="1400" dirty="0"/>
                    </a:p>
                  </a:txBody>
                  <a:tcPr anchor="ctr"/>
                </a:tc>
                <a:tc>
                  <a:txBody>
                    <a:bodyPr/>
                    <a:lstStyle/>
                    <a:p>
                      <a:pPr algn="ctr"/>
                      <a:r>
                        <a:rPr lang="en-US" sz="1400" dirty="0" smtClean="0"/>
                        <a:t>x</a:t>
                      </a:r>
                      <a:endParaRPr lang="en-US" sz="1400" dirty="0"/>
                    </a:p>
                  </a:txBody>
                  <a:tcPr anchor="ctr"/>
                </a:tc>
                <a:tc>
                  <a:txBody>
                    <a:bodyPr/>
                    <a:lstStyle/>
                    <a:p>
                      <a:pPr algn="ctr"/>
                      <a:r>
                        <a:rPr lang="en-US" sz="1400" dirty="0" smtClean="0"/>
                        <a:t>x</a:t>
                      </a: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r>
                        <a:rPr lang="en-US" sz="1400" dirty="0" smtClean="0"/>
                        <a:t>x</a:t>
                      </a:r>
                      <a:endParaRPr lang="en-US" sz="1400" dirty="0"/>
                    </a:p>
                  </a:txBody>
                  <a:tcPr anchor="ct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67249464"/>
              </p:ext>
            </p:extLst>
          </p:nvPr>
        </p:nvGraphicFramePr>
        <p:xfrm>
          <a:off x="4800600" y="1654029"/>
          <a:ext cx="4160598" cy="2959535"/>
        </p:xfrm>
        <a:graphic>
          <a:graphicData uri="http://schemas.openxmlformats.org/drawingml/2006/table">
            <a:tbl>
              <a:tblPr firstRow="1" bandRow="1">
                <a:tableStyleId>{5C22544A-7EE6-4342-B048-85BDC9FD1C3A}</a:tableStyleId>
              </a:tblPr>
              <a:tblGrid>
                <a:gridCol w="693433"/>
                <a:gridCol w="693433"/>
                <a:gridCol w="693433"/>
                <a:gridCol w="693433"/>
                <a:gridCol w="693433"/>
                <a:gridCol w="693433"/>
              </a:tblGrid>
              <a:tr h="591907">
                <a:tc>
                  <a:txBody>
                    <a:bodyPr/>
                    <a:lstStyle/>
                    <a:p>
                      <a:r>
                        <a:rPr lang="en-US" sz="1400" dirty="0" smtClean="0"/>
                        <a:t>Users</a:t>
                      </a:r>
                      <a:endParaRPr lang="en-US" sz="1400" dirty="0"/>
                    </a:p>
                  </a:txBody>
                  <a:tcPr anchor="ctr"/>
                </a:tc>
                <a:tc>
                  <a:txBody>
                    <a:bodyPr/>
                    <a:lstStyle/>
                    <a:p>
                      <a:r>
                        <a:rPr lang="en-US" sz="1400" dirty="0" smtClean="0"/>
                        <a:t>Item1</a:t>
                      </a:r>
                      <a:endParaRPr lang="en-US" sz="1400" dirty="0"/>
                    </a:p>
                  </a:txBody>
                  <a:tcPr anchor="ctr"/>
                </a:tc>
                <a:tc>
                  <a:txBody>
                    <a:bodyPr/>
                    <a:lstStyle/>
                    <a:p>
                      <a:r>
                        <a:rPr lang="en-US" sz="1400" dirty="0" smtClean="0"/>
                        <a:t>Item2</a:t>
                      </a:r>
                      <a:endParaRPr lang="en-US" sz="1400" dirty="0"/>
                    </a:p>
                  </a:txBody>
                  <a:tcPr anchor="ctr"/>
                </a:tc>
                <a:tc>
                  <a:txBody>
                    <a:bodyPr/>
                    <a:lstStyle/>
                    <a:p>
                      <a:r>
                        <a:rPr lang="en-US" sz="1400" dirty="0" smtClean="0"/>
                        <a:t>Item3</a:t>
                      </a:r>
                      <a:endParaRPr lang="en-US" sz="1400" dirty="0"/>
                    </a:p>
                  </a:txBody>
                  <a:tcPr anchor="ctr"/>
                </a:tc>
                <a:tc>
                  <a:txBody>
                    <a:bodyPr/>
                    <a:lstStyle/>
                    <a:p>
                      <a:r>
                        <a:rPr lang="mr-IN" sz="1400" dirty="0" smtClean="0"/>
                        <a:t>…</a:t>
                      </a:r>
                      <a:endParaRPr lang="en-US" sz="1400" dirty="0"/>
                    </a:p>
                  </a:txBody>
                  <a:tcPr anchor="ctr"/>
                </a:tc>
                <a:tc>
                  <a:txBody>
                    <a:bodyPr/>
                    <a:lstStyle/>
                    <a:p>
                      <a:r>
                        <a:rPr lang="en-US" sz="1400" dirty="0" smtClean="0"/>
                        <a:t>m</a:t>
                      </a:r>
                      <a:endParaRPr lang="en-US" sz="1400" dirty="0"/>
                    </a:p>
                  </a:txBody>
                  <a:tcPr anchor="ctr"/>
                </a:tc>
              </a:tr>
              <a:tr h="591907">
                <a:tc>
                  <a:txBody>
                    <a:bodyPr/>
                    <a:lstStyle/>
                    <a:p>
                      <a:r>
                        <a:rPr lang="en-US" sz="1400" dirty="0" smtClean="0"/>
                        <a:t>User1</a:t>
                      </a:r>
                      <a:endParaRPr lang="en-US" sz="1400" dirty="0"/>
                    </a:p>
                  </a:txBody>
                  <a:tcPr anchor="ctr"/>
                </a:tc>
                <a:tc>
                  <a:txBody>
                    <a:bodyPr/>
                    <a:lstStyle/>
                    <a:p>
                      <a:pPr algn="ctr"/>
                      <a:r>
                        <a:rPr lang="en-US" sz="1400" dirty="0" smtClean="0"/>
                        <a:t>x</a:t>
                      </a:r>
                      <a:endParaRPr lang="en-US" sz="1400" dirty="0"/>
                    </a:p>
                  </a:txBody>
                  <a:tcPr anchor="ctr"/>
                </a:tc>
                <a:tc>
                  <a:txBody>
                    <a:bodyPr/>
                    <a:lstStyle/>
                    <a:p>
                      <a:pPr algn="ctr"/>
                      <a:endParaRPr lang="en-US" sz="1400" dirty="0"/>
                    </a:p>
                  </a:txBody>
                  <a:tcPr anchor="ctr"/>
                </a:tc>
                <a:tc>
                  <a:txBody>
                    <a:bodyPr/>
                    <a:lstStyle/>
                    <a:p>
                      <a:pPr algn="ctr"/>
                      <a:r>
                        <a:rPr lang="en-US" sz="1400" dirty="0" smtClean="0"/>
                        <a:t>x</a:t>
                      </a:r>
                      <a:endParaRPr lang="en-US" sz="1400" dirty="0"/>
                    </a:p>
                  </a:txBody>
                  <a:tcPr anchor="ctr"/>
                </a:tc>
                <a:tc>
                  <a:txBody>
                    <a:bodyPr/>
                    <a:lstStyle/>
                    <a:p>
                      <a:pPr algn="ctr"/>
                      <a:endParaRPr lang="en-US" sz="1400" dirty="0"/>
                    </a:p>
                  </a:txBody>
                  <a:tcPr anchor="ctr"/>
                </a:tc>
                <a:tc>
                  <a:txBody>
                    <a:bodyPr/>
                    <a:lstStyle/>
                    <a:p>
                      <a:pPr algn="ctr"/>
                      <a:r>
                        <a:rPr lang="en-US" sz="1400" dirty="0" smtClean="0"/>
                        <a:t>x</a:t>
                      </a:r>
                      <a:endParaRPr lang="en-US" sz="1400" dirty="0"/>
                    </a:p>
                  </a:txBody>
                  <a:tcPr anchor="ctr"/>
                </a:tc>
              </a:tr>
              <a:tr h="591907">
                <a:tc>
                  <a:txBody>
                    <a:bodyPr/>
                    <a:lstStyle/>
                    <a:p>
                      <a:r>
                        <a:rPr lang="en-US" sz="1400" dirty="0" smtClean="0"/>
                        <a:t>User2</a:t>
                      </a:r>
                      <a:endParaRPr lang="en-US" sz="1400" dirty="0"/>
                    </a:p>
                  </a:txBody>
                  <a:tcPr anchor="ctr"/>
                </a:tc>
                <a:tc>
                  <a:txBody>
                    <a:bodyPr/>
                    <a:lstStyle/>
                    <a:p>
                      <a:pPr algn="ctr"/>
                      <a:r>
                        <a:rPr lang="en-US" sz="1400" dirty="0" smtClean="0"/>
                        <a:t>x</a:t>
                      </a:r>
                      <a:endParaRPr lang="en-US" sz="1400" dirty="0"/>
                    </a:p>
                  </a:txBody>
                  <a:tcPr anchor="ctr"/>
                </a:tc>
                <a:tc>
                  <a:txBody>
                    <a:bodyPr/>
                    <a:lstStyle/>
                    <a:p>
                      <a:pPr algn="ctr"/>
                      <a:r>
                        <a:rPr lang="en-US" sz="1400" dirty="0" smtClean="0"/>
                        <a:t>x</a:t>
                      </a:r>
                      <a:endParaRPr lang="en-US" sz="1400" dirty="0"/>
                    </a:p>
                  </a:txBody>
                  <a:tcPr anchor="ctr"/>
                </a:tc>
                <a:tc>
                  <a:txBody>
                    <a:bodyPr/>
                    <a:lstStyle/>
                    <a:p>
                      <a:pPr algn="ctr"/>
                      <a:r>
                        <a:rPr lang="en-US" sz="1400" dirty="0" smtClean="0"/>
                        <a:t>x</a:t>
                      </a: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r>
              <a:tr h="591907">
                <a:tc>
                  <a:txBody>
                    <a:bodyPr/>
                    <a:lstStyle/>
                    <a:p>
                      <a:r>
                        <a:rPr lang="mr-IN" sz="1400" dirty="0" smtClean="0"/>
                        <a:t>…</a:t>
                      </a: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r>
                        <a:rPr lang="en-US" sz="1400" dirty="0" smtClean="0"/>
                        <a:t>x</a:t>
                      </a:r>
                      <a:endParaRPr lang="en-US" sz="1400" dirty="0"/>
                    </a:p>
                  </a:txBody>
                  <a:tcPr anchor="ctr"/>
                </a:tc>
                <a:tc>
                  <a:txBody>
                    <a:bodyPr/>
                    <a:lstStyle/>
                    <a:p>
                      <a:pPr algn="ctr"/>
                      <a:r>
                        <a:rPr lang="en-US" sz="1400" dirty="0" smtClean="0"/>
                        <a:t>x</a:t>
                      </a:r>
                      <a:endParaRPr lang="en-US" sz="1400" dirty="0"/>
                    </a:p>
                  </a:txBody>
                  <a:tcPr anchor="ctr"/>
                </a:tc>
                <a:tc>
                  <a:txBody>
                    <a:bodyPr/>
                    <a:lstStyle/>
                    <a:p>
                      <a:pPr algn="ctr"/>
                      <a:r>
                        <a:rPr lang="en-US" sz="1400" dirty="0" smtClean="0"/>
                        <a:t>X</a:t>
                      </a:r>
                      <a:endParaRPr lang="en-US" sz="1400" dirty="0"/>
                    </a:p>
                  </a:txBody>
                  <a:tcPr anchor="ctr"/>
                </a:tc>
              </a:tr>
              <a:tr h="591907">
                <a:tc>
                  <a:txBody>
                    <a:bodyPr/>
                    <a:lstStyle/>
                    <a:p>
                      <a:r>
                        <a:rPr lang="en-US" sz="1400" dirty="0" smtClean="0"/>
                        <a:t>n</a:t>
                      </a:r>
                      <a:endParaRPr lang="en-US" sz="1400" dirty="0"/>
                    </a:p>
                  </a:txBody>
                  <a:tcPr anchor="ctr"/>
                </a:tc>
                <a:tc>
                  <a:txBody>
                    <a:bodyPr/>
                    <a:lstStyle/>
                    <a:p>
                      <a:pPr algn="ctr"/>
                      <a:r>
                        <a:rPr lang="en-US" sz="1400" dirty="0" smtClean="0"/>
                        <a:t>x</a:t>
                      </a:r>
                      <a:endParaRPr lang="en-US" sz="1400" dirty="0"/>
                    </a:p>
                  </a:txBody>
                  <a:tcPr anchor="ctr"/>
                </a:tc>
                <a:tc>
                  <a:txBody>
                    <a:bodyPr/>
                    <a:lstStyle/>
                    <a:p>
                      <a:pPr algn="ctr"/>
                      <a:r>
                        <a:rPr lang="en-US" sz="1400" dirty="0" smtClean="0"/>
                        <a:t>x</a:t>
                      </a:r>
                      <a:endParaRPr lang="en-US" sz="1400" dirty="0"/>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r>
                        <a:rPr lang="en-US" sz="1400" dirty="0" smtClean="0"/>
                        <a:t>x</a:t>
                      </a:r>
                      <a:endParaRPr lang="en-US" sz="1400" dirty="0"/>
                    </a:p>
                  </a:txBody>
                  <a:tcPr anchor="ctr"/>
                </a:tc>
              </a:tr>
            </a:tbl>
          </a:graphicData>
        </a:graphic>
      </p:graphicFrame>
      <p:sp>
        <p:nvSpPr>
          <p:cNvPr id="9" name="Striped Right Arrow 8"/>
          <p:cNvSpPr/>
          <p:nvPr/>
        </p:nvSpPr>
        <p:spPr>
          <a:xfrm>
            <a:off x="2136775" y="4563428"/>
            <a:ext cx="5621482" cy="581891"/>
          </a:xfrm>
          <a:prstGeom prst="stripedRightArrow">
            <a:avLst/>
          </a:prstGeom>
          <a:solidFill>
            <a:schemeClr val="tx2"/>
          </a:solidFill>
          <a:ln w="9525">
            <a:noFill/>
            <a:miter lim="800000"/>
            <a:headEnd/>
            <a:tailEnd/>
          </a:ln>
          <a:effectLst/>
        </p:spPr>
        <p:txBody>
          <a:bodyPr wrap="square" tIns="91440" bIns="91440" rtlCol="0" anchor="ctr">
            <a:prstTxWarp prst="textNoShape">
              <a:avLst/>
            </a:prstTxWarp>
            <a:noAutofit/>
          </a:bodyPr>
          <a:lstStyle/>
          <a:p>
            <a:pPr algn="ctr"/>
            <a:r>
              <a:rPr lang="en-US" kern="0" dirty="0" err="1" smtClean="0">
                <a:solidFill>
                  <a:prstClr val="white"/>
                </a:solidFill>
              </a:rPr>
              <a:t>Sparcity</a:t>
            </a:r>
            <a:endParaRPr lang="en-US" kern="0" dirty="0" smtClean="0">
              <a:solidFill>
                <a:prstClr val="white"/>
              </a:solidFill>
            </a:endParaRPr>
          </a:p>
        </p:txBody>
      </p:sp>
    </p:spTree>
    <p:extLst>
      <p:ext uri="{BB962C8B-B14F-4D97-AF65-F5344CB8AC3E}">
        <p14:creationId xmlns:p14="http://schemas.microsoft.com/office/powerpoint/2010/main" val="651588282"/>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333462112"/>
              </p:ext>
            </p:extLst>
          </p:nvPr>
        </p:nvGraphicFramePr>
        <p:xfrm>
          <a:off x="457200" y="893763"/>
          <a:ext cx="8229600" cy="36623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itle 5"/>
          <p:cNvSpPr>
            <a:spLocks noGrp="1"/>
          </p:cNvSpPr>
          <p:nvPr>
            <p:ph type="title"/>
          </p:nvPr>
        </p:nvSpPr>
        <p:spPr/>
        <p:txBody>
          <a:bodyPr/>
          <a:lstStyle/>
          <a:p>
            <a:r>
              <a:rPr lang="en-US" dirty="0" smtClean="0"/>
              <a:t>Recommendation System Rules</a:t>
            </a:r>
            <a:endParaRPr lang="en-US" dirty="0"/>
          </a:p>
        </p:txBody>
      </p:sp>
      <p:sp>
        <p:nvSpPr>
          <p:cNvPr id="5" name="Date Placeholder 4"/>
          <p:cNvSpPr>
            <a:spLocks noGrp="1"/>
          </p:cNvSpPr>
          <p:nvPr>
            <p:ph type="dt" sz="half" idx="10"/>
          </p:nvPr>
        </p:nvSpPr>
        <p:spPr/>
        <p:txBody>
          <a:bodyPr/>
          <a:lstStyle/>
          <a:p>
            <a:r>
              <a:rPr lang="en-US" smtClean="0"/>
              <a:t>© 2017 Teradata</a:t>
            </a:r>
            <a:endParaRPr lang="en-US"/>
          </a:p>
        </p:txBody>
      </p:sp>
    </p:spTree>
    <p:extLst>
      <p:ext uri="{BB962C8B-B14F-4D97-AF65-F5344CB8AC3E}">
        <p14:creationId xmlns:p14="http://schemas.microsoft.com/office/powerpoint/2010/main" val="1284373248"/>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gendaTitle"/>
          <p:cNvSpPr>
            <a:spLocks noGrp="1"/>
          </p:cNvSpPr>
          <p:nvPr>
            <p:ph type="title"/>
          </p:nvPr>
        </p:nvSpPr>
        <p:spPr/>
        <p:txBody>
          <a:bodyPr anchor="ctr"/>
          <a:lstStyle/>
          <a:p>
            <a:r>
              <a:rPr lang="en-US" dirty="0"/>
              <a:t>Agenda</a:t>
            </a:r>
          </a:p>
        </p:txBody>
      </p:sp>
      <p:sp>
        <p:nvSpPr>
          <p:cNvPr id="10" name="BainBulletsConfiguration" hidden="1"/>
          <p:cNvSpPr txBox="1"/>
          <p:nvPr/>
        </p:nvSpPr>
        <p:spPr>
          <a:xfrm>
            <a:off x="9044" y="9044"/>
            <a:ext cx="6330374" cy="67153"/>
          </a:xfrm>
          <a:prstGeom prst="rect">
            <a:avLst/>
          </a:prstGeom>
          <a:noFill/>
        </p:spPr>
        <p:txBody>
          <a:bodyPr vert="horz" wrap="square" lIns="25632" tIns="25632" rIns="25632" bIns="25632" rtlCol="0">
            <a:spAutoFit/>
          </a:bodyPr>
          <a:lstStyle/>
          <a:p>
            <a:r>
              <a:rPr lang="en-US" sz="100" dirty="0">
                <a:solidFill>
                  <a:srgbClr val="FFFFFF"/>
                </a:solidFill>
              </a:rPr>
              <a:t>11_89</a:t>
            </a:r>
          </a:p>
        </p:txBody>
      </p:sp>
      <p:sp>
        <p:nvSpPr>
          <p:cNvPr id="11" name="Agenda"/>
          <p:cNvSpPr txBox="1"/>
          <p:nvPr>
            <p:custDataLst>
              <p:tags r:id="rId1"/>
            </p:custDataLst>
          </p:nvPr>
        </p:nvSpPr>
        <p:spPr>
          <a:xfrm>
            <a:off x="457201" y="1104143"/>
            <a:ext cx="6732296" cy="3189679"/>
          </a:xfrm>
          <a:prstGeom prst="rect">
            <a:avLst/>
          </a:prstGeom>
          <a:noFill/>
        </p:spPr>
        <p:txBody>
          <a:bodyPr vert="horz" wrap="square" lIns="25632" tIns="25632" rIns="25632" bIns="25632" rtlCol="0">
            <a:noAutofit/>
          </a:bodyPr>
          <a:lstStyle/>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Recommender Systems 101</a:t>
            </a:r>
          </a:p>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Collaborative Filtering</a:t>
            </a:r>
          </a:p>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Deep &amp; Wide Learning</a:t>
            </a:r>
          </a:p>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Deep Matrix Factorization</a:t>
            </a:r>
            <a:endParaRPr lang="en-US" sz="1700" dirty="0">
              <a:solidFill>
                <a:schemeClr val="bg1">
                  <a:lumMod val="50000"/>
                </a:schemeClr>
              </a:solidFill>
            </a:endParaRPr>
          </a:p>
        </p:txBody>
      </p:sp>
      <p:sp>
        <p:nvSpPr>
          <p:cNvPr id="12" name="AgendaBar"/>
          <p:cNvSpPr/>
          <p:nvPr/>
        </p:nvSpPr>
        <p:spPr>
          <a:xfrm>
            <a:off x="326976" y="1657548"/>
            <a:ext cx="8490050" cy="364635"/>
          </a:xfrm>
          <a:prstGeom prst="rect">
            <a:avLst/>
          </a:prstGeom>
          <a:noFill/>
          <a:ln w="19050">
            <a:solidFill>
              <a:schemeClr val="accent1"/>
            </a:solidFill>
            <a:prstDash val="solid"/>
          </a:ln>
          <a:extLst>
            <a:ext uri="{909E8E84-426E-40dd-AFC4-6F175D3DCCD1}">
              <a14:hiddenFill xmlns:a14="http://schemas.microsoft.com/office/drawing/2010/main" xmlns="">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25632" tIns="25632" rIns="25632" bIns="25632" rtlCol="0" anchor="ctr"/>
          <a:lstStyle/>
          <a:p>
            <a:pPr algn="ctr"/>
            <a:endParaRPr lang="en-US" dirty="0">
              <a:solidFill>
                <a:schemeClr val="tx1"/>
              </a:solidFill>
            </a:endParaRPr>
          </a:p>
        </p:txBody>
      </p:sp>
      <p:sp>
        <p:nvSpPr>
          <p:cNvPr id="8" name="Footer Placeholder 1"/>
          <p:cNvSpPr txBox="1">
            <a:spLocks/>
          </p:cNvSpPr>
          <p:nvPr/>
        </p:nvSpPr>
        <p:spPr>
          <a:xfrm>
            <a:off x="3124200" y="4901459"/>
            <a:ext cx="2895600" cy="138499"/>
          </a:xfrm>
          <a:prstGeom prst="rect">
            <a:avLst/>
          </a:prstGeom>
        </p:spPr>
        <p:txBody>
          <a:bodyPr vert="horz" lIns="0" tIns="0" rIns="0" bIns="0" rtlCol="0" anchor="ctr">
            <a:spAutoFit/>
          </a:bodyPr>
          <a:lstStyle>
            <a:defPPr>
              <a:defRPr lang="en-US"/>
            </a:defPPr>
            <a:lvl1pPr marL="0" algn="ctr" defTabSz="914400" rtl="0" eaLnBrk="1" latinLnBrk="0" hangingPunct="1">
              <a:defRPr sz="7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smtClean="0"/>
              <a:t> </a:t>
            </a:r>
            <a:endParaRPr lang="en-US" sz="900" dirty="0"/>
          </a:p>
        </p:txBody>
      </p:sp>
    </p:spTree>
    <p:extLst>
      <p:ext uri="{BB962C8B-B14F-4D97-AF65-F5344CB8AC3E}">
        <p14:creationId xmlns:p14="http://schemas.microsoft.com/office/powerpoint/2010/main" val="1279997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BAINBULLETSACTIVATED" val="True"/>
  <p:tag name="BAINBULLETSLINESPACING" val="2"/>
  <p:tag name="BAINBULLETSLEVELSFINGERPRINT" val="179925866"/>
</p:tagLst>
</file>

<file path=ppt/tags/tag2.xml><?xml version="1.0" encoding="utf-8"?>
<p:tagLst xmlns:a="http://schemas.openxmlformats.org/drawingml/2006/main" xmlns:r="http://schemas.openxmlformats.org/officeDocument/2006/relationships" xmlns:p="http://schemas.openxmlformats.org/presentationml/2006/main">
  <p:tag name="BAINBULLETSACTIVATED" val="True"/>
  <p:tag name="BAINBULLETSLINESPACING" val="2"/>
  <p:tag name="BAINBULLETSLEVELSFINGERPRINT" val="179925866"/>
</p:tagLst>
</file>

<file path=ppt/tags/tag3.xml><?xml version="1.0" encoding="utf-8"?>
<p:tagLst xmlns:a="http://schemas.openxmlformats.org/drawingml/2006/main" xmlns:r="http://schemas.openxmlformats.org/officeDocument/2006/relationships" xmlns:p="http://schemas.openxmlformats.org/presentationml/2006/main">
  <p:tag name="BAINBULLETSACTIVATED" val="True"/>
  <p:tag name="BAINBULLETSLINESPACING" val="2"/>
  <p:tag name="BAINBULLETSLEVELSFINGERPRINT" val="179925866"/>
</p:tagLst>
</file>

<file path=ppt/tags/tag4.xml><?xml version="1.0" encoding="utf-8"?>
<p:tagLst xmlns:a="http://schemas.openxmlformats.org/drawingml/2006/main" xmlns:r="http://schemas.openxmlformats.org/officeDocument/2006/relationships" xmlns:p="http://schemas.openxmlformats.org/presentationml/2006/main">
  <p:tag name="BAINBULLETSACTIVATED" val="True"/>
  <p:tag name="BAINBULLETSLINESPACING" val="2"/>
  <p:tag name="BAINBULLETSLEVELSFINGERPRINT" val="179925866"/>
</p:tagLst>
</file>

<file path=ppt/theme/theme1.xml><?xml version="1.0" encoding="utf-8"?>
<a:theme xmlns:a="http://schemas.openxmlformats.org/drawingml/2006/main" name="TDC_PPT_Branded_16-9_0217_full">
  <a:themeElements>
    <a:clrScheme name="TeradataPPT2014 2">
      <a:dk1>
        <a:srgbClr val="3C3C3B"/>
      </a:dk1>
      <a:lt1>
        <a:sysClr val="window" lastClr="FFFFFF"/>
      </a:lt1>
      <a:dk2>
        <a:srgbClr val="0079DB"/>
      </a:dk2>
      <a:lt2>
        <a:srgbClr val="D8D8D8"/>
      </a:lt2>
      <a:accent1>
        <a:srgbClr val="EC881D"/>
      </a:accent1>
      <a:accent2>
        <a:srgbClr val="0079DB"/>
      </a:accent2>
      <a:accent3>
        <a:srgbClr val="CD391F"/>
      </a:accent3>
      <a:accent4>
        <a:srgbClr val="0088A8"/>
      </a:accent4>
      <a:accent5>
        <a:srgbClr val="703092"/>
      </a:accent5>
      <a:accent6>
        <a:srgbClr val="5F6062"/>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miter lim="800000"/>
          <a:headEnd/>
          <a:tailEnd/>
        </a:ln>
        <a:effectLst/>
      </a:spPr>
      <a:bodyPr wrap="square" tIns="91440" bIns="91440" rtlCol="0" anchor="t">
        <a:prstTxWarp prst="textNoShape">
          <a:avLst/>
        </a:prstTxWarp>
        <a:noAutofit/>
      </a:bodyPr>
      <a:lstStyle>
        <a:defPPr>
          <a:defRPr kern="0" dirty="0" err="1" smtClean="0">
            <a:solidFill>
              <a:prstClr val="white"/>
            </a:solidFill>
          </a:defRPr>
        </a:defPPr>
      </a:lst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5000"/>
          </a:lnSpc>
          <a:spcBef>
            <a:spcPts val="400"/>
          </a:spcBef>
          <a:defRPr dirty="0" err="1" smtClean="0">
            <a:solidFill>
              <a:srgbClr val="231F20"/>
            </a:solidFill>
          </a:defRPr>
        </a:defPPr>
      </a:lstStyle>
    </a:txDef>
  </a:objectDefaults>
  <a:extraClrSchemeLst/>
</a:theme>
</file>

<file path=ppt/theme/theme2.xml><?xml version="1.0" encoding="utf-8"?>
<a:theme xmlns:a="http://schemas.openxmlformats.org/drawingml/2006/main" name="Office Theme">
  <a:themeElements>
    <a:clrScheme name="Teradata">
      <a:dk1>
        <a:sysClr val="windowText" lastClr="000000"/>
      </a:dk1>
      <a:lt1>
        <a:sysClr val="window" lastClr="FFFFFF"/>
      </a:lt1>
      <a:dk2>
        <a:srgbClr val="0079DB"/>
      </a:dk2>
      <a:lt2>
        <a:srgbClr val="D8D8D8"/>
      </a:lt2>
      <a:accent1>
        <a:srgbClr val="D56D23"/>
      </a:accent1>
      <a:accent2>
        <a:srgbClr val="BBBCBE"/>
      </a:accent2>
      <a:accent3>
        <a:srgbClr val="5F6062"/>
      </a:accent3>
      <a:accent4>
        <a:srgbClr val="0088A8"/>
      </a:accent4>
      <a:accent5>
        <a:srgbClr val="703092"/>
      </a:accent5>
      <a:accent6>
        <a:srgbClr val="CD391F"/>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Teradata">
      <a:dk1>
        <a:sysClr val="windowText" lastClr="000000"/>
      </a:dk1>
      <a:lt1>
        <a:sysClr val="window" lastClr="FFFFFF"/>
      </a:lt1>
      <a:dk2>
        <a:srgbClr val="0079DB"/>
      </a:dk2>
      <a:lt2>
        <a:srgbClr val="D8D8D8"/>
      </a:lt2>
      <a:accent1>
        <a:srgbClr val="D56D23"/>
      </a:accent1>
      <a:accent2>
        <a:srgbClr val="BBBCBE"/>
      </a:accent2>
      <a:accent3>
        <a:srgbClr val="5F6062"/>
      </a:accent3>
      <a:accent4>
        <a:srgbClr val="0088A8"/>
      </a:accent4>
      <a:accent5>
        <a:srgbClr val="703092"/>
      </a:accent5>
      <a:accent6>
        <a:srgbClr val="CD391F"/>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19160</TotalTime>
  <Words>4624</Words>
  <Application>Microsoft Macintosh PowerPoint</Application>
  <PresentationFormat>On-screen Show (16:9)</PresentationFormat>
  <Paragraphs>454</Paragraphs>
  <Slides>49</Slides>
  <Notes>46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Century Gothic</vt:lpstr>
      <vt:lpstr>greek</vt:lpstr>
      <vt:lpstr>Menlo-Regular</vt:lpstr>
      <vt:lpstr>Verdana</vt:lpstr>
      <vt:lpstr>Arial</vt:lpstr>
      <vt:lpstr>TDC_PPT_Branded_16-9_0217_full</vt:lpstr>
      <vt:lpstr>PowerPoint Presentation</vt:lpstr>
      <vt:lpstr>Agenda</vt:lpstr>
      <vt:lpstr>History of Recommendation</vt:lpstr>
      <vt:lpstr>PowerPoint Presentation</vt:lpstr>
      <vt:lpstr>Recommender Systems Impact</vt:lpstr>
      <vt:lpstr>What are recommender systems?</vt:lpstr>
      <vt:lpstr>Recommendation System Challenge</vt:lpstr>
      <vt:lpstr>Recommendation System Rules</vt:lpstr>
      <vt:lpstr>Agenda</vt:lpstr>
      <vt:lpstr>Traditional recommendation approaches</vt:lpstr>
      <vt:lpstr>Traditional recommendation approaches</vt:lpstr>
      <vt:lpstr>Traditional recommendation approaches</vt:lpstr>
      <vt:lpstr>Collaborative Filtering</vt:lpstr>
      <vt:lpstr>Collaborative Filtering</vt:lpstr>
      <vt:lpstr>Collaborative Filtering</vt:lpstr>
      <vt:lpstr>Collaborative Filtering</vt:lpstr>
      <vt:lpstr>Collaborative Filtering</vt:lpstr>
      <vt:lpstr>Collaborative Filtering</vt:lpstr>
      <vt:lpstr>ALS Method for Collaborative Filtering</vt:lpstr>
      <vt:lpstr>ALS Method for Collaborative Filtering</vt:lpstr>
      <vt:lpstr>ALS Method for Collaborative Filtering</vt:lpstr>
      <vt:lpstr>ALS Method for Collaborative Filtering</vt:lpstr>
      <vt:lpstr>ALS Method for Collaborative Filtering</vt:lpstr>
      <vt:lpstr>ALS Method for Collaborative Filtering</vt:lpstr>
      <vt:lpstr>Matrix Factorization Notebook</vt:lpstr>
      <vt:lpstr>Our Dataset</vt:lpstr>
      <vt:lpstr>Our Dataset</vt:lpstr>
      <vt:lpstr>The Goal</vt:lpstr>
      <vt:lpstr>Implementation Steps</vt:lpstr>
      <vt:lpstr>Agenda</vt:lpstr>
      <vt:lpstr>Wide &amp; Deep Learning for Recommender Systems</vt:lpstr>
      <vt:lpstr>Wide Model</vt:lpstr>
      <vt:lpstr>Deep Model</vt:lpstr>
      <vt:lpstr>Wide &amp; Deep Model</vt:lpstr>
      <vt:lpstr>Wide &amp; Deep</vt:lpstr>
      <vt:lpstr>Wide &amp; Deep</vt:lpstr>
      <vt:lpstr>Wide &amp; Deep</vt:lpstr>
      <vt:lpstr>Wide &amp; Deep</vt:lpstr>
      <vt:lpstr>Wide &amp; Deep</vt:lpstr>
      <vt:lpstr>Deep and Wide Notebook</vt:lpstr>
      <vt:lpstr>The Goal</vt:lpstr>
      <vt:lpstr>Implementation Steps</vt:lpstr>
      <vt:lpstr>Agenda</vt:lpstr>
      <vt:lpstr>Deep Matrix Factorization Notebook</vt:lpstr>
      <vt:lpstr>The Goal</vt:lpstr>
      <vt:lpstr>The Advantage</vt:lpstr>
      <vt:lpstr>The Model</vt:lpstr>
      <vt:lpstr>Implementation Steps</vt:lpstr>
      <vt:lpstr>PowerPoint Presentation</vt:lpstr>
    </vt:vector>
  </TitlesOfParts>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Mo Patel</cp:lastModifiedBy>
  <cp:revision>178</cp:revision>
  <dcterms:modified xsi:type="dcterms:W3CDTF">2017-09-26T04:46:17Z</dcterms:modified>
</cp:coreProperties>
</file>